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handoutMasterIdLst>
    <p:handoutMasterId r:id="rId42"/>
  </p:handoutMasterIdLst>
  <p:sldIdLst>
    <p:sldId id="258" r:id="rId2"/>
    <p:sldId id="260" r:id="rId3"/>
    <p:sldId id="259" r:id="rId4"/>
    <p:sldId id="257" r:id="rId5"/>
    <p:sldId id="261" r:id="rId6"/>
    <p:sldId id="296" r:id="rId7"/>
    <p:sldId id="263" r:id="rId8"/>
    <p:sldId id="265" r:id="rId9"/>
    <p:sldId id="266" r:id="rId10"/>
    <p:sldId id="297" r:id="rId11"/>
    <p:sldId id="267" r:id="rId12"/>
    <p:sldId id="269" r:id="rId13"/>
    <p:sldId id="270" r:id="rId14"/>
    <p:sldId id="271" r:id="rId15"/>
    <p:sldId id="272" r:id="rId16"/>
    <p:sldId id="274" r:id="rId17"/>
    <p:sldId id="275" r:id="rId18"/>
    <p:sldId id="298" r:id="rId19"/>
    <p:sldId id="276" r:id="rId20"/>
    <p:sldId id="277" r:id="rId21"/>
    <p:sldId id="299" r:id="rId22"/>
    <p:sldId id="279" r:id="rId23"/>
    <p:sldId id="280" r:id="rId24"/>
    <p:sldId id="281" r:id="rId25"/>
    <p:sldId id="282" r:id="rId26"/>
    <p:sldId id="300" r:id="rId27"/>
    <p:sldId id="283" r:id="rId28"/>
    <p:sldId id="301" r:id="rId29"/>
    <p:sldId id="285" r:id="rId30"/>
    <p:sldId id="287" r:id="rId31"/>
    <p:sldId id="288" r:id="rId32"/>
    <p:sldId id="302" r:id="rId33"/>
    <p:sldId id="289" r:id="rId34"/>
    <p:sldId id="303" r:id="rId35"/>
    <p:sldId id="290" r:id="rId36"/>
    <p:sldId id="304" r:id="rId37"/>
    <p:sldId id="292" r:id="rId38"/>
    <p:sldId id="293" r:id="rId39"/>
    <p:sldId id="295" r:id="rId40"/>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04">
          <p15:clr>
            <a:srgbClr val="A4A3A4"/>
          </p15:clr>
        </p15:guide>
        <p15:guide id="2" pos="9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510"/>
    <a:srgbClr val="FF9913"/>
    <a:srgbClr val="EA3825"/>
    <a:srgbClr val="EC2706"/>
    <a:srgbClr val="EF4023"/>
    <a:srgbClr val="EF4000"/>
    <a:srgbClr val="3333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8" autoAdjust="0"/>
    <p:restoredTop sz="94665"/>
  </p:normalViewPr>
  <p:slideViewPr>
    <p:cSldViewPr snapToObjects="1">
      <p:cViewPr varScale="1">
        <p:scale>
          <a:sx n="73" d="100"/>
          <a:sy n="73" d="100"/>
        </p:scale>
        <p:origin x="3184" y="192"/>
      </p:cViewPr>
      <p:guideLst>
        <p:guide orient="horz" pos="1004"/>
        <p:guide pos="9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1CBC38D-9492-1B43-A6B5-2E44F0248608}" type="datetimeFigureOut">
              <a:rPr lang="en-US" smtClean="0"/>
              <a:t>3/23/19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B2A0210-FAC2-A348-A5C4-16BFF08C8CA0}" type="slidenum">
              <a:rPr lang="en-US" smtClean="0"/>
              <a:t>‹#›</a:t>
            </a:fld>
            <a:endParaRPr lang="en-US"/>
          </a:p>
        </p:txBody>
      </p:sp>
    </p:spTree>
    <p:extLst>
      <p:ext uri="{BB962C8B-B14F-4D97-AF65-F5344CB8AC3E}">
        <p14:creationId xmlns:p14="http://schemas.microsoft.com/office/powerpoint/2010/main" val="40742936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61D7B-1D65-4F45-9A6A-6012DCD3BCC2}" type="datetimeFigureOut">
              <a:rPr lang="en-US" smtClean="0"/>
              <a:t>3/23/19</a:t>
            </a:fld>
            <a:endParaRPr lang="en-US"/>
          </a:p>
        </p:txBody>
      </p:sp>
      <p:sp>
        <p:nvSpPr>
          <p:cNvPr id="4" name="Slide Image Placeholder 3"/>
          <p:cNvSpPr>
            <a:spLocks noGrp="1" noRot="1" noChangeAspect="1"/>
          </p:cNvSpPr>
          <p:nvPr>
            <p:ph type="sldImg" idx="2"/>
          </p:nvPr>
        </p:nvSpPr>
        <p:spPr>
          <a:xfrm>
            <a:off x="2103438" y="685800"/>
            <a:ext cx="2651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84DADA-2B89-3D43-BDAD-93940123C49F}" type="slidenum">
              <a:rPr lang="en-US" smtClean="0"/>
              <a:t>‹#›</a:t>
            </a:fld>
            <a:endParaRPr lang="en-US"/>
          </a:p>
        </p:txBody>
      </p:sp>
    </p:spTree>
    <p:extLst>
      <p:ext uri="{BB962C8B-B14F-4D97-AF65-F5344CB8AC3E}">
        <p14:creationId xmlns:p14="http://schemas.microsoft.com/office/powerpoint/2010/main" val="5540344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30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DDCDB5A-6280-B644-B60A-8DE979A8B701}" type="datetime1">
              <a:rPr lang="en-ZA" smtClean="0"/>
              <a:t>2019/03/23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779AF-FBE4-CD49-8F70-C8E67A1E58E2}" type="slidenum">
              <a:rPr lang="en-US" smtClean="0"/>
              <a:t>‹#›</a:t>
            </a:fld>
            <a:endParaRPr lang="en-US"/>
          </a:p>
        </p:txBody>
      </p:sp>
      <p:sp>
        <p:nvSpPr>
          <p:cNvPr id="11" name="Teardrop 10"/>
          <p:cNvSpPr/>
          <p:nvPr userDrawn="1"/>
        </p:nvSpPr>
        <p:spPr>
          <a:xfrm rot="5400000">
            <a:off x="860003" y="1416024"/>
            <a:ext cx="523427" cy="510236"/>
          </a:xfrm>
          <a:prstGeom prst="teardrop">
            <a:avLst/>
          </a:prstGeom>
          <a:solidFill>
            <a:srgbClr val="EF4023"/>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95404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reak">
    <p:bg>
      <p:bgPr>
        <a:solidFill>
          <a:srgbClr val="EA3825"/>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2B1B200-6B61-7248-979A-80B777C37CE6}" type="datetime1">
              <a:rPr lang="en-ZA" smtClean="0"/>
              <a:t>2019/03/23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779AF-FBE4-CD49-8F70-C8E67A1E58E2}" type="slidenum">
              <a:rPr lang="en-US" smtClean="0"/>
              <a:t>‹#›</a:t>
            </a:fld>
            <a:endParaRPr lang="en-US"/>
          </a:p>
        </p:txBody>
      </p:sp>
    </p:spTree>
    <p:extLst>
      <p:ext uri="{BB962C8B-B14F-4D97-AF65-F5344CB8AC3E}">
        <p14:creationId xmlns:p14="http://schemas.microsoft.com/office/powerpoint/2010/main" val="45062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bg>
      <p:bgPr>
        <a:solidFill>
          <a:srgbClr val="EA3825"/>
        </a:solidFill>
        <a:effectLst/>
      </p:bgPr>
    </p:bg>
    <p:spTree>
      <p:nvGrpSpPr>
        <p:cNvPr id="1" name=""/>
        <p:cNvGrpSpPr/>
        <p:nvPr/>
      </p:nvGrpSpPr>
      <p:grpSpPr>
        <a:xfrm>
          <a:off x="0" y="0"/>
          <a:ext cx="0" cy="0"/>
          <a:chOff x="0" y="0"/>
          <a:chExt cx="0" cy="0"/>
        </a:xfrm>
      </p:grpSpPr>
      <p:pic>
        <p:nvPicPr>
          <p:cNvPr id="8" name="Picture 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676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5FB9A25-FC94-7D4A-8652-B71626AD5F9F}" type="datetime1">
              <a:rPr lang="en-ZA" smtClean="0"/>
              <a:t>2019/03/23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b="0"/>
            </a:lvl1pPr>
          </a:lstStyle>
          <a:p>
            <a:fld id="{270779AF-FBE4-CD49-8F70-C8E67A1E58E2}" type="slidenum">
              <a:rPr lang="en-US" smtClean="0"/>
              <a:pPr/>
              <a:t>‹#›</a:t>
            </a:fld>
            <a:endParaRPr lang="en-US" dirty="0"/>
          </a:p>
        </p:txBody>
      </p:sp>
    </p:spTree>
    <p:extLst>
      <p:ext uri="{BB962C8B-B14F-4D97-AF65-F5344CB8AC3E}">
        <p14:creationId xmlns:p14="http://schemas.microsoft.com/office/powerpoint/2010/main" val="11405039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88620" y="2346967"/>
            <a:ext cx="6995160" cy="66380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8620" y="9322653"/>
            <a:ext cx="1813560" cy="535517"/>
          </a:xfrm>
          <a:prstGeom prst="rect">
            <a:avLst/>
          </a:prstGeom>
        </p:spPr>
        <p:txBody>
          <a:bodyPr vert="horz" lIns="91440" tIns="45720" rIns="91440" bIns="45720" rtlCol="0" anchor="ctr"/>
          <a:lstStyle>
            <a:lvl1pPr algn="l">
              <a:defRPr sz="1200">
                <a:solidFill>
                  <a:srgbClr val="333333"/>
                </a:solidFill>
              </a:defRPr>
            </a:lvl1pPr>
          </a:lstStyle>
          <a:p>
            <a:fld id="{29C99204-BDEE-1643-A3B9-28BEAC970AF0}" type="datetime1">
              <a:rPr lang="en-ZA" smtClean="0"/>
              <a:pPr/>
              <a:t>2019/03/23</a:t>
            </a:fld>
            <a:endParaRPr lang="en-US" dirty="0"/>
          </a:p>
        </p:txBody>
      </p:sp>
      <p:sp>
        <p:nvSpPr>
          <p:cNvPr id="5" name="Footer Placeholder 4"/>
          <p:cNvSpPr>
            <a:spLocks noGrp="1"/>
          </p:cNvSpPr>
          <p:nvPr>
            <p:ph type="ftr" sz="quarter" idx="3"/>
          </p:nvPr>
        </p:nvSpPr>
        <p:spPr>
          <a:xfrm>
            <a:off x="2655570" y="9322653"/>
            <a:ext cx="2461260" cy="535517"/>
          </a:xfrm>
          <a:prstGeom prst="rect">
            <a:avLst/>
          </a:prstGeom>
        </p:spPr>
        <p:txBody>
          <a:bodyPr vert="horz" lIns="91440" tIns="45720" rIns="91440" bIns="45720" rtlCol="0" anchor="ctr"/>
          <a:lstStyle>
            <a:lvl1pPr algn="ctr">
              <a:defRPr sz="1200">
                <a:solidFill>
                  <a:srgbClr val="333333"/>
                </a:solidFill>
              </a:defRPr>
            </a:lvl1pPr>
          </a:lstStyle>
          <a:p>
            <a:endParaRPr lang="en-US" dirty="0"/>
          </a:p>
        </p:txBody>
      </p:sp>
      <p:sp>
        <p:nvSpPr>
          <p:cNvPr id="6" name="Slide Number Placeholder 5"/>
          <p:cNvSpPr>
            <a:spLocks noGrp="1"/>
          </p:cNvSpPr>
          <p:nvPr>
            <p:ph type="sldNum" sz="quarter" idx="4"/>
          </p:nvPr>
        </p:nvSpPr>
        <p:spPr>
          <a:xfrm>
            <a:off x="5570220" y="9322653"/>
            <a:ext cx="1813560" cy="535517"/>
          </a:xfrm>
          <a:prstGeom prst="rect">
            <a:avLst/>
          </a:prstGeom>
        </p:spPr>
        <p:txBody>
          <a:bodyPr vert="horz" lIns="91440" tIns="45720" rIns="91440" bIns="45720" rtlCol="0" anchor="ctr"/>
          <a:lstStyle>
            <a:lvl1pPr algn="r">
              <a:defRPr sz="1200" b="1">
                <a:solidFill>
                  <a:srgbClr val="333333"/>
                </a:solidFill>
              </a:defRPr>
            </a:lvl1pPr>
          </a:lstStyle>
          <a:p>
            <a:fld id="{270779AF-FBE4-CD49-8F70-C8E67A1E58E2}" type="slidenum">
              <a:rPr lang="en-US" smtClean="0"/>
              <a:pPr/>
              <a:t>‹#›</a:t>
            </a:fld>
            <a:endParaRPr lang="en-US" dirty="0"/>
          </a:p>
        </p:txBody>
      </p:sp>
    </p:spTree>
    <p:extLst>
      <p:ext uri="{BB962C8B-B14F-4D97-AF65-F5344CB8AC3E}">
        <p14:creationId xmlns:p14="http://schemas.microsoft.com/office/powerpoint/2010/main" val="1860608105"/>
      </p:ext>
    </p:extLst>
  </p:cSld>
  <p:clrMap bg1="lt1" tx1="dk1" bg2="lt2" tx2="dk2" accent1="accent1" accent2="accent2" accent3="accent3" accent4="accent4" accent5="accent5" accent6="accent6" hlink="hlink" folHlink="folHlink"/>
  <p:sldLayoutIdLst>
    <p:sldLayoutId id="2147483650" r:id="rId1"/>
    <p:sldLayoutId id="2147483660" r:id="rId2"/>
    <p:sldLayoutId id="2147483661" r:id="rId3"/>
    <p:sldLayoutId id="2147483649" r:id="rId4"/>
    <p:sldLayoutId id="2147483662" r:id="rId5"/>
  </p:sldLayoutIdLst>
  <p:hf hdr="0" ftr="0" dt="0"/>
  <p:txStyles>
    <p:titleStyle>
      <a:lvl1pPr algn="ctr" defTabSz="457200" rtl="0" eaLnBrk="1" latinLnBrk="0" hangingPunct="1">
        <a:spcBef>
          <a:spcPct val="0"/>
        </a:spcBef>
        <a:buNone/>
        <a:defRPr sz="4400" kern="1200">
          <a:solidFill>
            <a:schemeClr val="tx1"/>
          </a:solidFill>
          <a:latin typeface="Lato Regular"/>
          <a:ea typeface="+mj-ea"/>
          <a:cs typeface="Lato Regular"/>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Lato Regular"/>
          <a:ea typeface="+mn-ea"/>
          <a:cs typeface="Lato Regular"/>
        </a:defRPr>
      </a:lvl1pPr>
      <a:lvl2pPr marL="742950" indent="-285750" algn="l" defTabSz="457200" rtl="0" eaLnBrk="1" latinLnBrk="0" hangingPunct="1">
        <a:spcBef>
          <a:spcPct val="20000"/>
        </a:spcBef>
        <a:buFont typeface="Arial"/>
        <a:buChar char="–"/>
        <a:defRPr sz="2800" kern="1200">
          <a:solidFill>
            <a:schemeClr val="tx1"/>
          </a:solidFill>
          <a:latin typeface="Lato Regular"/>
          <a:ea typeface="+mn-ea"/>
          <a:cs typeface="Lato Regular"/>
        </a:defRPr>
      </a:lvl2pPr>
      <a:lvl3pPr marL="1143000" indent="-228600" algn="l" defTabSz="457200" rtl="0" eaLnBrk="1" latinLnBrk="0" hangingPunct="1">
        <a:spcBef>
          <a:spcPct val="20000"/>
        </a:spcBef>
        <a:buFont typeface="Arial"/>
        <a:buChar char="•"/>
        <a:defRPr sz="2400" kern="1200">
          <a:solidFill>
            <a:schemeClr val="tx1"/>
          </a:solidFill>
          <a:latin typeface="Lato Regular"/>
          <a:ea typeface="+mn-ea"/>
          <a:cs typeface="Lato Regular"/>
        </a:defRPr>
      </a:lvl3pPr>
      <a:lvl4pPr marL="16002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4pPr>
      <a:lvl5pPr marL="2057400" indent="-228600" algn="l" defTabSz="457200" rtl="0" eaLnBrk="1" latinLnBrk="0" hangingPunct="1">
        <a:spcBef>
          <a:spcPct val="20000"/>
        </a:spcBef>
        <a:buFont typeface="Arial"/>
        <a:buChar char="»"/>
        <a:defRPr sz="2000" kern="1200">
          <a:solidFill>
            <a:schemeClr val="tx1"/>
          </a:solidFill>
          <a:latin typeface="Lato Regular"/>
          <a:ea typeface="+mn-ea"/>
          <a:cs typeface="Lato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www.ifrc.org/en/what-we-do/volunteers/" TargetMode="External"/><Relationship Id="rId2" Type="http://schemas.openxmlformats.org/officeDocument/2006/relationships/hyperlink" Target="http://www.doctorswithoutborders.org/" TargetMode="External"/><Relationship Id="rId1" Type="http://schemas.openxmlformats.org/officeDocument/2006/relationships/slideLayout" Target="../slideLayouts/slideLayout5.xml"/><Relationship Id="rId6" Type="http://schemas.openxmlformats.org/officeDocument/2006/relationships/hyperlink" Target="http://www.volunteerforever.com/article_post/nursing-volunteer-abroad-projects-for-students-professional-nurses" TargetMode="External"/><Relationship Id="rId5" Type="http://schemas.openxmlformats.org/officeDocument/2006/relationships/hyperlink" Target="http://www.projects-abroad.org/volunteer-projects/medicine-and-healthcare/nursing/" TargetMode="External"/><Relationship Id="rId4" Type="http://schemas.openxmlformats.org/officeDocument/2006/relationships/hyperlink" Target="http://www.unitedplanet.org/volunteer-abroad/global-health-projects/"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www.adventure-philanthropy.org/" TargetMode="External"/><Relationship Id="rId2" Type="http://schemas.openxmlformats.org/officeDocument/2006/relationships/hyperlink" Target="http://www.roadmonkey.net/site/" TargetMode="External"/><Relationship Id="rId1" Type="http://schemas.openxmlformats.org/officeDocument/2006/relationships/slideLayout" Target="../slideLayouts/slideLayout5.xml"/><Relationship Id="rId6" Type="http://schemas.openxmlformats.org/officeDocument/2006/relationships/hyperlink" Target="http://www.projects-abroad.ca/voluntourism/" TargetMode="External"/><Relationship Id="rId5" Type="http://schemas.openxmlformats.org/officeDocument/2006/relationships/hyperlink" Target="http://heroholidays.co.za/index.htm" TargetMode="External"/><Relationship Id="rId4" Type="http://schemas.openxmlformats.org/officeDocument/2006/relationships/hyperlink" Target="http://www.travel-peopleandplaces.co.uk/"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5245224"/>
            <a:ext cx="7772400" cy="4813176"/>
          </a:xfrm>
          <a:prstGeom prst="rect">
            <a:avLst/>
          </a:prstGeom>
        </p:spPr>
      </p:pic>
      <p:sp>
        <p:nvSpPr>
          <p:cNvPr id="3" name="Teardrop 2"/>
          <p:cNvSpPr/>
          <p:nvPr/>
        </p:nvSpPr>
        <p:spPr>
          <a:xfrm rot="10800000">
            <a:off x="1365920" y="4643705"/>
            <a:ext cx="2024124" cy="1395254"/>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C000"/>
              </a:solidFill>
            </a:endParaRPr>
          </a:p>
        </p:txBody>
      </p:sp>
      <p:sp>
        <p:nvSpPr>
          <p:cNvPr id="4" name="TextBox 3"/>
          <p:cNvSpPr txBox="1"/>
          <p:nvPr/>
        </p:nvSpPr>
        <p:spPr>
          <a:xfrm>
            <a:off x="1725960" y="4741168"/>
            <a:ext cx="1549275" cy="1200329"/>
          </a:xfrm>
          <a:prstGeom prst="rect">
            <a:avLst/>
          </a:prstGeom>
          <a:noFill/>
        </p:spPr>
        <p:txBody>
          <a:bodyPr wrap="square">
            <a:spAutoFit/>
          </a:bodyPr>
          <a:lstStyle/>
          <a:p>
            <a:pPr fontAlgn="auto">
              <a:lnSpc>
                <a:spcPct val="120000"/>
              </a:lnSpc>
              <a:spcBef>
                <a:spcPts val="0"/>
              </a:spcBef>
              <a:spcAft>
                <a:spcPts val="0"/>
              </a:spcAft>
              <a:defRPr/>
            </a:pPr>
            <a:r>
              <a:rPr lang="en-US" dirty="0">
                <a:solidFill>
                  <a:schemeClr val="bg1"/>
                </a:solidFill>
                <a:latin typeface="+mj-lt"/>
                <a:ea typeface="Arial" charset="0"/>
                <a:cs typeface="Arial" charset="0"/>
              </a:rPr>
              <a:t>by </a:t>
            </a:r>
          </a:p>
          <a:p>
            <a:pPr fontAlgn="auto">
              <a:lnSpc>
                <a:spcPct val="120000"/>
              </a:lnSpc>
              <a:spcBef>
                <a:spcPts val="0"/>
              </a:spcBef>
              <a:spcAft>
                <a:spcPts val="0"/>
              </a:spcAft>
              <a:defRPr/>
            </a:pPr>
            <a:r>
              <a:rPr lang="en-US" sz="2000" dirty="0">
                <a:solidFill>
                  <a:schemeClr val="bg1"/>
                </a:solidFill>
                <a:latin typeface="+mj-lt"/>
                <a:ea typeface="Arial" charset="0"/>
                <a:cs typeface="Arial" charset="0"/>
              </a:rPr>
              <a:t>Wilfredo Jr. Bernante</a:t>
            </a:r>
          </a:p>
        </p:txBody>
      </p:sp>
      <p:sp>
        <p:nvSpPr>
          <p:cNvPr id="2" name="TextBox 1"/>
          <p:cNvSpPr txBox="1"/>
          <p:nvPr/>
        </p:nvSpPr>
        <p:spPr>
          <a:xfrm>
            <a:off x="1174818" y="2116205"/>
            <a:ext cx="5735717" cy="1292662"/>
          </a:xfrm>
          <a:prstGeom prst="rect">
            <a:avLst/>
          </a:prstGeom>
          <a:noFill/>
        </p:spPr>
        <p:txBody>
          <a:bodyPr wrap="square">
            <a:spAutoFit/>
          </a:bodyPr>
          <a:lstStyle/>
          <a:p>
            <a:r>
              <a:rPr lang="en-US" sz="2600" b="1" dirty="0">
                <a:latin typeface="Tahoma" charset="0"/>
                <a:ea typeface="Tahoma" charset="0"/>
                <a:cs typeface="Tahoma" charset="0"/>
              </a:rPr>
              <a:t>Navigating Your True Passions to Become Borderless and Fulfilled While Volunteering Abroad</a:t>
            </a:r>
          </a:p>
        </p:txBody>
      </p:sp>
      <p:sp>
        <p:nvSpPr>
          <p:cNvPr id="7" name="Slide Number Placeholder 6"/>
          <p:cNvSpPr>
            <a:spLocks noGrp="1"/>
          </p:cNvSpPr>
          <p:nvPr>
            <p:ph type="sldNum" sz="quarter" idx="4294967295"/>
          </p:nvPr>
        </p:nvSpPr>
        <p:spPr>
          <a:xfrm>
            <a:off x="5570220" y="9322653"/>
            <a:ext cx="1813560" cy="535517"/>
          </a:xfrm>
        </p:spPr>
        <p:txBody>
          <a:bodyPr/>
          <a:lstStyle/>
          <a:p>
            <a:fld id="{270779AF-FBE4-CD49-8F70-C8E67A1E58E2}" type="slidenum">
              <a:rPr lang="en-US" smtClean="0"/>
              <a:t>1</a:t>
            </a:fld>
            <a:endParaRPr lang="en-US"/>
          </a:p>
        </p:txBody>
      </p:sp>
      <p:sp>
        <p:nvSpPr>
          <p:cNvPr id="9" name="Rectangle 8"/>
          <p:cNvSpPr/>
          <p:nvPr/>
        </p:nvSpPr>
        <p:spPr>
          <a:xfrm>
            <a:off x="1174819" y="575949"/>
            <a:ext cx="5096267" cy="1446550"/>
          </a:xfrm>
          <a:prstGeom prst="rect">
            <a:avLst/>
          </a:prstGeom>
          <a:noFill/>
        </p:spPr>
        <p:txBody>
          <a:bodyPr wrap="none" lIns="91440" tIns="45720" rIns="91440" bIns="45720">
            <a:spAutoFit/>
          </a:bodyPr>
          <a:lstStyle/>
          <a:p>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charset="0"/>
                <a:ea typeface="Tahoma" charset="0"/>
                <a:cs typeface="Tahoma" charset="0"/>
              </a:rPr>
              <a:t>A ROADMAP TO   </a:t>
            </a:r>
          </a:p>
          <a:p>
            <a:r>
              <a:rPr lang="en-US" sz="4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Tahoma" charset="0"/>
                <a:ea typeface="Tahoma" charset="0"/>
                <a:cs typeface="Tahoma" charset="0"/>
              </a:rPr>
              <a:t>HAPPINESS:</a:t>
            </a:r>
          </a:p>
        </p:txBody>
      </p:sp>
    </p:spTree>
    <p:extLst>
      <p:ext uri="{BB962C8B-B14F-4D97-AF65-F5344CB8AC3E}">
        <p14:creationId xmlns:p14="http://schemas.microsoft.com/office/powerpoint/2010/main" val="3813362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10</a:t>
            </a:fld>
            <a:endParaRPr lang="en-US" dirty="0"/>
          </a:p>
        </p:txBody>
      </p:sp>
      <p:sp>
        <p:nvSpPr>
          <p:cNvPr id="3" name="Rectangle 2"/>
          <p:cNvSpPr/>
          <p:nvPr/>
        </p:nvSpPr>
        <p:spPr>
          <a:xfrm>
            <a:off x="1169615" y="1860848"/>
            <a:ext cx="5524897" cy="6463308"/>
          </a:xfrm>
          <a:prstGeom prst="rect">
            <a:avLst/>
          </a:prstGeom>
        </p:spPr>
        <p:txBody>
          <a:bodyPr wrap="square">
            <a:spAutoFit/>
          </a:bodyPr>
          <a:lstStyle/>
          <a:p>
            <a:r>
              <a:rPr lang="en-US" dirty="0"/>
              <a:t> </a:t>
            </a:r>
          </a:p>
          <a:p>
            <a:r>
              <a:rPr lang="en-US" dirty="0"/>
              <a:t>	Just thinking and dreaming isn’t enough—you have to put your desires into motion. One of the best ways to do that is to take the first step towards your dreams by literally putting them out into the world. Whether you’re a visual person and want to create a vision board, or prefer something more verbal like creating a bucket list for yourself, you should think about (and then create) some kind of tangible expression of your travel, volunteer, career, financial, and life goals. Think about where you want to go, what kind of projects you’d like to be involved in, what areas of your career you want to focus on (for example, are there any new skills you’re hoping to acquire? any new languages you want to learn?), and consider your finances (for example, how you’d like to see them grow and develop), and think about what’s most important to you in your life and your future. After you’ve completed this task, post your board or keep your list close at hand, and consult them often. Stay focused on the life you want for yourself as you read on to find the advice I can offer on how to get there.</a:t>
            </a:r>
            <a:endParaRPr lang="en-GB" dirty="0"/>
          </a:p>
          <a:p>
            <a:endParaRPr lang="en-US" dirty="0"/>
          </a:p>
          <a:p>
            <a:endParaRPr lang="en-US" dirty="0"/>
          </a:p>
        </p:txBody>
      </p:sp>
      <p:sp>
        <p:nvSpPr>
          <p:cNvPr id="4" name="Rectangle 3"/>
          <p:cNvSpPr/>
          <p:nvPr/>
        </p:nvSpPr>
        <p:spPr>
          <a:xfrm>
            <a:off x="1702566" y="1550087"/>
            <a:ext cx="3954416" cy="461665"/>
          </a:xfrm>
          <a:prstGeom prst="rect">
            <a:avLst/>
          </a:prstGeom>
        </p:spPr>
        <p:txBody>
          <a:bodyPr wrap="none">
            <a:spAutoFit/>
          </a:bodyPr>
          <a:lstStyle/>
          <a:p>
            <a:r>
              <a:rPr lang="en-US" sz="2400" b="1" dirty="0"/>
              <a:t>PUT IT OUT INTO THE WORLD</a:t>
            </a:r>
          </a:p>
        </p:txBody>
      </p:sp>
      <p:sp>
        <p:nvSpPr>
          <p:cNvPr id="5" name="Teardrop 4"/>
          <p:cNvSpPr/>
          <p:nvPr/>
        </p:nvSpPr>
        <p:spPr>
          <a:xfrm rot="5400000">
            <a:off x="1154278" y="1317346"/>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71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392238" y="3877072"/>
            <a:ext cx="5482294" cy="16312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dirty="0">
                <a:solidFill>
                  <a:schemeClr val="bg1"/>
                </a:solidFill>
                <a:latin typeface="+mj-lt"/>
              </a:rPr>
              <a:t>NURSE VOLUNTEERISM</a:t>
            </a:r>
          </a:p>
        </p:txBody>
      </p:sp>
      <p:sp>
        <p:nvSpPr>
          <p:cNvPr id="10" name="TextBox 9"/>
          <p:cNvSpPr txBox="1"/>
          <p:nvPr/>
        </p:nvSpPr>
        <p:spPr>
          <a:xfrm>
            <a:off x="1392238" y="1512888"/>
            <a:ext cx="1653722" cy="606961"/>
          </a:xfrm>
          <a:prstGeom prst="rect">
            <a:avLst/>
          </a:prstGeom>
          <a:noFill/>
        </p:spPr>
        <p:txBody>
          <a:bodyPr wrap="none">
            <a:spAutoFit/>
          </a:bodyPr>
          <a:lstStyle/>
          <a:p>
            <a:pPr fontAlgn="auto">
              <a:lnSpc>
                <a:spcPct val="110000"/>
              </a:lnSpc>
              <a:spcBef>
                <a:spcPts val="0"/>
              </a:spcBef>
              <a:spcAft>
                <a:spcPts val="0"/>
              </a:spcAft>
              <a:defRPr/>
            </a:pPr>
            <a:r>
              <a:rPr lang="en-US" sz="3200" b="1" dirty="0">
                <a:solidFill>
                  <a:srgbClr val="333333"/>
                </a:solidFill>
                <a:latin typeface="+mj-lt"/>
                <a:ea typeface="+mn-ea"/>
                <a:cs typeface="Lato Black"/>
              </a:rPr>
              <a:t>SECTION</a:t>
            </a:r>
          </a:p>
        </p:txBody>
      </p:sp>
      <p:sp>
        <p:nvSpPr>
          <p:cNvPr id="11" name="TextBox 5"/>
          <p:cNvSpPr txBox="1">
            <a:spLocks noChangeArrowheads="1"/>
          </p:cNvSpPr>
          <p:nvPr/>
        </p:nvSpPr>
        <p:spPr bwMode="auto">
          <a:xfrm>
            <a:off x="2849432" y="1356792"/>
            <a:ext cx="39305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3</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11</a:t>
            </a:fld>
            <a:endParaRPr lang="en-US" dirty="0"/>
          </a:p>
        </p:txBody>
      </p:sp>
    </p:spTree>
    <p:extLst>
      <p:ext uri="{BB962C8B-B14F-4D97-AF65-F5344CB8AC3E}">
        <p14:creationId xmlns:p14="http://schemas.microsoft.com/office/powerpoint/2010/main" val="3369565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5400000">
            <a:off x="1134559" y="1454460"/>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1149896" y="1595236"/>
            <a:ext cx="5760641" cy="7571303"/>
          </a:xfrm>
          <a:prstGeom prst="rect">
            <a:avLst/>
          </a:prstGeom>
          <a:noFill/>
        </p:spPr>
        <p:txBody>
          <a:bodyPr wrap="square">
            <a:spAutoFit/>
          </a:bodyPr>
          <a:lstStyle/>
          <a:p>
            <a:endParaRPr lang="en-US" b="1" dirty="0"/>
          </a:p>
          <a:p>
            <a:endParaRPr lang="en-US" b="1" dirty="0"/>
          </a:p>
          <a:p>
            <a:endParaRPr lang="en-US" b="1" dirty="0"/>
          </a:p>
          <a:p>
            <a:r>
              <a:rPr lang="en-US" dirty="0"/>
              <a:t>	Throughout history, nurses have played a vital role in maintaining health standards, creating new systems for access and reform, and, perhaps most importantly, keeping us all alive and well! But, even more notable is the way that nurses have sacrificed again and again by volunteering their time and skills for the greater good. From Florence Nightingale (famous for, among other things, reforming the British military health system and forsaking her aristocratic life in order to help those most in need) to Walt Whitman (famous not just for his writing but also his great contribution to nursing during the civil war effort) to Mary Todd Lincoln (famous for her role, not only as the wife of US President Abraham Lincoln, but also for her valuable work during the American Civil War) to Margaret Sanger (the founder of Planned Parenthood, a woman and organization that has worked tirelessly to provide women with adequate access to birth control and other reproductive/general health services enabling them to be in control of their bodies and lives). These nurses have found ways of creating wildly fulfilling lives (and legacies) through the work they do, tirelessly, on behalf of the public. </a:t>
            </a:r>
          </a:p>
          <a:p>
            <a:r>
              <a:rPr lang="en-US" b="1" dirty="0"/>
              <a:t> </a:t>
            </a:r>
          </a:p>
          <a:p>
            <a:r>
              <a:rPr lang="en-US" b="1" dirty="0"/>
              <a:t> </a:t>
            </a:r>
          </a:p>
          <a:p>
            <a:r>
              <a:rPr lang="en-US" dirty="0"/>
              <a:t> </a:t>
            </a:r>
          </a:p>
        </p:txBody>
      </p:sp>
      <p:sp>
        <p:nvSpPr>
          <p:cNvPr id="4" name="TextBox 3"/>
          <p:cNvSpPr txBox="1"/>
          <p:nvPr/>
        </p:nvSpPr>
        <p:spPr>
          <a:xfrm>
            <a:off x="1663375" y="1655187"/>
            <a:ext cx="5044683" cy="830997"/>
          </a:xfrm>
          <a:prstGeom prst="rect">
            <a:avLst/>
          </a:prstGeom>
          <a:noFill/>
        </p:spPr>
        <p:txBody>
          <a:bodyPr wrap="square">
            <a:spAutoFit/>
          </a:bodyPr>
          <a:lstStyle/>
          <a:p>
            <a:r>
              <a:rPr lang="en-US" sz="2400" b="1" dirty="0">
                <a:latin typeface="+mj-lt"/>
              </a:rPr>
              <a:t>NURSES HAVE ALWAYS BEEN HEROES</a:t>
            </a:r>
          </a:p>
          <a:p>
            <a:r>
              <a:rPr lang="en-US" sz="2400" dirty="0">
                <a:latin typeface="+mj-lt"/>
              </a:rPr>
              <a:t> </a:t>
            </a:r>
          </a:p>
        </p:txBody>
      </p:sp>
      <p:sp>
        <p:nvSpPr>
          <p:cNvPr id="5" name="Slide Number Placeholder 4"/>
          <p:cNvSpPr>
            <a:spLocks noGrp="1"/>
          </p:cNvSpPr>
          <p:nvPr>
            <p:ph type="sldNum" sz="quarter" idx="12"/>
          </p:nvPr>
        </p:nvSpPr>
        <p:spPr/>
        <p:txBody>
          <a:bodyPr/>
          <a:lstStyle/>
          <a:p>
            <a:fld id="{270779AF-FBE4-CD49-8F70-C8E67A1E58E2}" type="slidenum">
              <a:rPr lang="en-US" smtClean="0"/>
              <a:t>12</a:t>
            </a:fld>
            <a:endParaRPr lang="en-US"/>
          </a:p>
        </p:txBody>
      </p:sp>
    </p:spTree>
    <p:extLst>
      <p:ext uri="{BB962C8B-B14F-4D97-AF65-F5344CB8AC3E}">
        <p14:creationId xmlns:p14="http://schemas.microsoft.com/office/powerpoint/2010/main" val="3105806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13</a:t>
            </a:fld>
            <a:endParaRPr lang="en-US" dirty="0"/>
          </a:p>
        </p:txBody>
      </p:sp>
      <p:sp>
        <p:nvSpPr>
          <p:cNvPr id="3" name="TextBox 2"/>
          <p:cNvSpPr txBox="1"/>
          <p:nvPr/>
        </p:nvSpPr>
        <p:spPr>
          <a:xfrm>
            <a:off x="1221904" y="1716832"/>
            <a:ext cx="5472608" cy="6740307"/>
          </a:xfrm>
          <a:prstGeom prst="rect">
            <a:avLst/>
          </a:prstGeom>
          <a:noFill/>
        </p:spPr>
        <p:txBody>
          <a:bodyPr wrap="square" rtlCol="0">
            <a:spAutoFit/>
          </a:bodyPr>
          <a:lstStyle/>
          <a:p>
            <a:endParaRPr lang="en-US" b="1" dirty="0"/>
          </a:p>
          <a:p>
            <a:r>
              <a:rPr lang="en-US" dirty="0"/>
              <a:t> </a:t>
            </a:r>
          </a:p>
          <a:p>
            <a:r>
              <a:rPr lang="en-US" dirty="0"/>
              <a:t>	A life that includes volunteering is a surefire way to lead a well-rounded life. A study by the </a:t>
            </a:r>
            <a:r>
              <a:rPr lang="en-US" i="1" dirty="0"/>
              <a:t>Journal of Health and Social Behavior</a:t>
            </a:r>
            <a:r>
              <a:rPr lang="en-US" dirty="0"/>
              <a:t> set out to discover how volunteering affected the following six areas: overall happiness, life satisfaction, self-esteem, sense of control over one’s life, physical health, and susceptibility to depression. The study found that volunteering correlated with improvement in all six areas. Thus, showing that the age-old cliché—the more you give, the more you get—is true. Volunteering has been shown to have a direct effect on improving both physical and mental health. It can help with managing chronic illness, improving mood and lowering stress levels, creating a sense of community and enriching the sense of purpose in life. Not to mention the obvious fact that volunteering improves the general well-being of those being assisted. Plus, for those looking to volunteer abroad, the opportunity is one that ensures a rich and powerful experience with different cultures (while remaining on a budget!).</a:t>
            </a:r>
          </a:p>
          <a:p>
            <a:r>
              <a:rPr lang="en-US" dirty="0"/>
              <a:t> </a:t>
            </a:r>
          </a:p>
          <a:p>
            <a:endParaRPr lang="en-US" dirty="0"/>
          </a:p>
        </p:txBody>
      </p:sp>
      <p:sp>
        <p:nvSpPr>
          <p:cNvPr id="4" name="TextBox 3"/>
          <p:cNvSpPr txBox="1"/>
          <p:nvPr/>
        </p:nvSpPr>
        <p:spPr>
          <a:xfrm>
            <a:off x="1663375" y="1655187"/>
            <a:ext cx="5044683" cy="461665"/>
          </a:xfrm>
          <a:prstGeom prst="rect">
            <a:avLst/>
          </a:prstGeom>
          <a:noFill/>
        </p:spPr>
        <p:txBody>
          <a:bodyPr wrap="square">
            <a:spAutoFit/>
          </a:bodyPr>
          <a:lstStyle/>
          <a:p>
            <a:r>
              <a:rPr lang="en-US" sz="2400" b="1" dirty="0">
                <a:latin typeface="+mj-lt"/>
              </a:rPr>
              <a:t>VOLUNTEERING TO SAVE YOURSELF </a:t>
            </a:r>
          </a:p>
        </p:txBody>
      </p:sp>
      <p:sp>
        <p:nvSpPr>
          <p:cNvPr id="5" name="Teardrop 4"/>
          <p:cNvSpPr/>
          <p:nvPr/>
        </p:nvSpPr>
        <p:spPr>
          <a:xfrm rot="5400000">
            <a:off x="1134559" y="1454460"/>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54052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14</a:t>
            </a:fld>
            <a:endParaRPr lang="en-US" dirty="0"/>
          </a:p>
        </p:txBody>
      </p:sp>
      <p:sp>
        <p:nvSpPr>
          <p:cNvPr id="3" name="Rectangle 2"/>
          <p:cNvSpPr/>
          <p:nvPr/>
        </p:nvSpPr>
        <p:spPr>
          <a:xfrm>
            <a:off x="1077888" y="1932856"/>
            <a:ext cx="5832648" cy="6186309"/>
          </a:xfrm>
          <a:prstGeom prst="rect">
            <a:avLst/>
          </a:prstGeom>
        </p:spPr>
        <p:txBody>
          <a:bodyPr wrap="square">
            <a:spAutoFit/>
          </a:bodyPr>
          <a:lstStyle/>
          <a:p>
            <a:r>
              <a:rPr lang="en-US" b="1" dirty="0"/>
              <a:t> </a:t>
            </a:r>
          </a:p>
          <a:p>
            <a:r>
              <a:rPr lang="en-US" dirty="0"/>
              <a:t>	</a:t>
            </a:r>
          </a:p>
          <a:p>
            <a:r>
              <a:rPr lang="en-US" dirty="0"/>
              <a:t>	There are many, many perks to being a volunteer nurse at any stage in your carrier. I’ve already mentioned above just a small sample of the numerous physical and mental benefits that volunteering can offer. But, there are also a few other perks specifically for both new graduates and those nurses with experience. </a:t>
            </a:r>
          </a:p>
          <a:p>
            <a:endParaRPr lang="en-US" dirty="0"/>
          </a:p>
          <a:p>
            <a:r>
              <a:rPr lang="en-US" dirty="0"/>
              <a:t>	For new graduates, volunteering can offer a great chance to gain confidence and on-the-job experience. When you’re thrust into a new situation that requires you to work quickly and are often left without many resources, you learn to think fast and trust in yourself. You also gain valuable knowledge working alongside other nurses as you all tackle new challenges, which are often situations you wouldn’t encounter working in a hospital or facility back home. Depending on the type of volunteering, you may even learn new techniques and new ways of dealing with patients and bureaucracy that will benefit you many times over in the rest of your career.</a:t>
            </a:r>
          </a:p>
          <a:p>
            <a:r>
              <a:rPr lang="en-US" dirty="0"/>
              <a:t>		</a:t>
            </a:r>
          </a:p>
        </p:txBody>
      </p:sp>
      <p:sp>
        <p:nvSpPr>
          <p:cNvPr id="5" name="TextBox 4"/>
          <p:cNvSpPr txBox="1"/>
          <p:nvPr/>
        </p:nvSpPr>
        <p:spPr>
          <a:xfrm>
            <a:off x="1663375" y="1655187"/>
            <a:ext cx="5044683" cy="830997"/>
          </a:xfrm>
          <a:prstGeom prst="rect">
            <a:avLst/>
          </a:prstGeom>
          <a:noFill/>
        </p:spPr>
        <p:txBody>
          <a:bodyPr wrap="square">
            <a:spAutoFit/>
          </a:bodyPr>
          <a:lstStyle/>
          <a:p>
            <a:r>
              <a:rPr lang="en-US" sz="2400" b="1" dirty="0">
                <a:latin typeface="+mj-lt"/>
              </a:rPr>
              <a:t>PICK A STAGE, ANY STAGE </a:t>
            </a:r>
          </a:p>
          <a:p>
            <a:r>
              <a:rPr lang="en-US" sz="2400" dirty="0">
                <a:latin typeface="+mj-lt"/>
              </a:rPr>
              <a:t> </a:t>
            </a:r>
          </a:p>
        </p:txBody>
      </p:sp>
      <p:sp>
        <p:nvSpPr>
          <p:cNvPr id="6" name="Teardrop 5"/>
          <p:cNvSpPr/>
          <p:nvPr/>
        </p:nvSpPr>
        <p:spPr>
          <a:xfrm rot="5400000">
            <a:off x="1134559" y="1454460"/>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92218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15</a:t>
            </a:fld>
            <a:endParaRPr lang="en-US" dirty="0"/>
          </a:p>
        </p:txBody>
      </p:sp>
      <p:sp>
        <p:nvSpPr>
          <p:cNvPr id="3" name="Rectangle 2"/>
          <p:cNvSpPr/>
          <p:nvPr/>
        </p:nvSpPr>
        <p:spPr>
          <a:xfrm>
            <a:off x="1293912" y="1284784"/>
            <a:ext cx="5400600" cy="5078313"/>
          </a:xfrm>
          <a:prstGeom prst="rect">
            <a:avLst/>
          </a:prstGeom>
        </p:spPr>
        <p:txBody>
          <a:bodyPr wrap="square">
            <a:spAutoFit/>
          </a:bodyPr>
          <a:lstStyle/>
          <a:p>
            <a:r>
              <a:rPr lang="en-US" dirty="0"/>
              <a:t>	For more experienced nurses, volunteering can offer the chance to rejuvenate their lives and spirits with a change of pace. The exposure to new stimuli, challenges, and cultures offers diversity and delight for a nurse in danger of experiencing burnout. It creates an environment where an experienced nurse can feel new again—new experiences, new knowledge and techniques to be learned, new people and communities to engage with, etc. </a:t>
            </a:r>
          </a:p>
          <a:p>
            <a:endParaRPr lang="en-US" dirty="0"/>
          </a:p>
          <a:p>
            <a:r>
              <a:rPr lang="en-US" dirty="0"/>
              <a:t>	For nurses of all levels and at all stages in their career, volunteering offers a chance of a lifetime—one that should be seized upon and taken immediately! Volunteering abroad offers particularly vibrant possibilities, for not only does it offer all the perks previously mentioned but it allows nurses the chance to travel and enjoy wonderful and thrilling experiences by interacting with new places, cultures, and people.</a:t>
            </a:r>
          </a:p>
        </p:txBody>
      </p:sp>
    </p:spTree>
    <p:extLst>
      <p:ext uri="{BB962C8B-B14F-4D97-AF65-F5344CB8AC3E}">
        <p14:creationId xmlns:p14="http://schemas.microsoft.com/office/powerpoint/2010/main" val="1846098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380778" y="3632737"/>
            <a:ext cx="5482294"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dirty="0">
                <a:solidFill>
                  <a:schemeClr val="bg1"/>
                </a:solidFill>
                <a:latin typeface="+mj-lt"/>
              </a:rPr>
              <a:t>VOLUNTEER AT HOME AND ABROAD</a:t>
            </a:r>
          </a:p>
        </p:txBody>
      </p:sp>
      <p:sp>
        <p:nvSpPr>
          <p:cNvPr id="10" name="TextBox 9"/>
          <p:cNvSpPr txBox="1"/>
          <p:nvPr/>
        </p:nvSpPr>
        <p:spPr>
          <a:xfrm>
            <a:off x="1392238" y="1512888"/>
            <a:ext cx="1653722" cy="606961"/>
          </a:xfrm>
          <a:prstGeom prst="rect">
            <a:avLst/>
          </a:prstGeom>
          <a:noFill/>
        </p:spPr>
        <p:txBody>
          <a:bodyPr wrap="none">
            <a:spAutoFit/>
          </a:bodyPr>
          <a:lstStyle/>
          <a:p>
            <a:pPr fontAlgn="auto">
              <a:lnSpc>
                <a:spcPct val="110000"/>
              </a:lnSpc>
              <a:spcBef>
                <a:spcPts val="0"/>
              </a:spcBef>
              <a:spcAft>
                <a:spcPts val="0"/>
              </a:spcAft>
              <a:defRPr/>
            </a:pPr>
            <a:r>
              <a:rPr lang="en-US" sz="3200" b="1" dirty="0">
                <a:solidFill>
                  <a:srgbClr val="333333"/>
                </a:solidFill>
                <a:latin typeface="+mj-lt"/>
                <a:ea typeface="+mn-ea"/>
                <a:cs typeface="Lato Black"/>
              </a:rPr>
              <a:t>SECTION</a:t>
            </a:r>
          </a:p>
        </p:txBody>
      </p:sp>
      <p:sp>
        <p:nvSpPr>
          <p:cNvPr id="11" name="TextBox 5"/>
          <p:cNvSpPr txBox="1">
            <a:spLocks noChangeArrowheads="1"/>
          </p:cNvSpPr>
          <p:nvPr/>
        </p:nvSpPr>
        <p:spPr bwMode="auto">
          <a:xfrm>
            <a:off x="2849432" y="1377496"/>
            <a:ext cx="39305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4</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16</a:t>
            </a:fld>
            <a:endParaRPr lang="en-US" dirty="0"/>
          </a:p>
        </p:txBody>
      </p:sp>
    </p:spTree>
    <p:extLst>
      <p:ext uri="{BB962C8B-B14F-4D97-AF65-F5344CB8AC3E}">
        <p14:creationId xmlns:p14="http://schemas.microsoft.com/office/powerpoint/2010/main" val="4173104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9896" y="2436912"/>
            <a:ext cx="5616625" cy="5632311"/>
          </a:xfrm>
          <a:prstGeom prst="rect">
            <a:avLst/>
          </a:prstGeom>
          <a:noFill/>
        </p:spPr>
        <p:txBody>
          <a:bodyPr wrap="square">
            <a:spAutoFit/>
          </a:bodyPr>
          <a:lstStyle/>
          <a:p>
            <a:r>
              <a:rPr lang="en-US" dirty="0"/>
              <a:t> </a:t>
            </a:r>
          </a:p>
          <a:p>
            <a:r>
              <a:rPr lang="en-US" dirty="0"/>
              <a:t>	When you’re ready to get started on this volunteering adventure, the first step is to consider your own interests. Even in the act of giving, it’s important to consider what avenue is best suited to your desires. After all, the happier you are when you volunteer, the more positive the experience will be for both you and the people you’re helping. There are numerous possibilities for volunteering locally. Consider the following: would you like to work with children? the elderly? Would you prefer to work with patients who are high-risk, and help them to get the services they need, or would you prefer to be a calming influence for a terminal patient, giving them comfort in their final days? Additionally, you may also want to consider whether you’d be more interested in working for a particular cause (for example, helping out with blood drives), or even just working for a specific organization (i.e. planned parenthood or another special interest organization).</a:t>
            </a:r>
          </a:p>
          <a:p>
            <a:r>
              <a:rPr lang="en-US" dirty="0"/>
              <a:t>	</a:t>
            </a:r>
          </a:p>
        </p:txBody>
      </p:sp>
      <p:sp>
        <p:nvSpPr>
          <p:cNvPr id="5" name="Slide Number Placeholder 4"/>
          <p:cNvSpPr>
            <a:spLocks noGrp="1"/>
          </p:cNvSpPr>
          <p:nvPr>
            <p:ph type="sldNum" sz="quarter" idx="12"/>
          </p:nvPr>
        </p:nvSpPr>
        <p:spPr/>
        <p:txBody>
          <a:bodyPr/>
          <a:lstStyle/>
          <a:p>
            <a:fld id="{270779AF-FBE4-CD49-8F70-C8E67A1E58E2}" type="slidenum">
              <a:rPr lang="en-US" smtClean="0"/>
              <a:t>17</a:t>
            </a:fld>
            <a:endParaRPr lang="en-US"/>
          </a:p>
        </p:txBody>
      </p:sp>
      <p:sp>
        <p:nvSpPr>
          <p:cNvPr id="6" name="TextBox 5"/>
          <p:cNvSpPr txBox="1"/>
          <p:nvPr/>
        </p:nvSpPr>
        <p:spPr>
          <a:xfrm>
            <a:off x="1750786" y="1240116"/>
            <a:ext cx="4752528" cy="1200329"/>
          </a:xfrm>
          <a:prstGeom prst="rect">
            <a:avLst/>
          </a:prstGeom>
          <a:noFill/>
        </p:spPr>
        <p:txBody>
          <a:bodyPr wrap="square">
            <a:spAutoFit/>
          </a:bodyPr>
          <a:lstStyle/>
          <a:p>
            <a:r>
              <a:rPr lang="en-US" sz="2400" b="1" dirty="0"/>
              <a:t>YOU DON’T HAVE TO PACK A BAG TO GO ON AN ADVENTURE: HOW TO VOLUNTEER AT HOME</a:t>
            </a:r>
          </a:p>
        </p:txBody>
      </p:sp>
      <p:sp>
        <p:nvSpPr>
          <p:cNvPr id="7" name="Teardrop 6"/>
          <p:cNvSpPr/>
          <p:nvPr/>
        </p:nvSpPr>
        <p:spPr>
          <a:xfrm rot="5400000">
            <a:off x="1206566" y="1780108"/>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089655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18</a:t>
            </a:fld>
            <a:endParaRPr lang="en-US" dirty="0"/>
          </a:p>
        </p:txBody>
      </p:sp>
      <p:sp>
        <p:nvSpPr>
          <p:cNvPr id="3" name="Rectangle 2"/>
          <p:cNvSpPr/>
          <p:nvPr/>
        </p:nvSpPr>
        <p:spPr>
          <a:xfrm>
            <a:off x="1365920" y="1212776"/>
            <a:ext cx="5328592" cy="7017306"/>
          </a:xfrm>
          <a:prstGeom prst="rect">
            <a:avLst/>
          </a:prstGeom>
        </p:spPr>
        <p:txBody>
          <a:bodyPr wrap="square">
            <a:spAutoFit/>
          </a:bodyPr>
          <a:lstStyle/>
          <a:p>
            <a:r>
              <a:rPr lang="en-US" dirty="0"/>
              <a:t>	While considering where your interests lie, start researching organizations and opportunities in your area. If you’re interested in working with high-risk people, look for free clinics that serve the working poor, the uninsured, and the destitute. If you want to work specifically with high-risk women, consider looking into rape and women’s shelters and/or planned parenthood clinics. Or, depending on what you’ve discovered as your interests, consider children’s wards, hospice care, ask-a-nurse hotlines, veteran’s hospitals, and/or nursing homes, among other options.</a:t>
            </a:r>
          </a:p>
          <a:p>
            <a:endParaRPr lang="en-US" dirty="0"/>
          </a:p>
          <a:p>
            <a:r>
              <a:rPr lang="en-US" dirty="0"/>
              <a:t>	Once you know with whom or with which organization you want to volunteer, you’ll want to check out their requirements. The Oslo Red Cross, for example, requires references, a criminal record check, and, if the volunteer position is one working in direct contact with vulnerable persons, an additional vulnerable sector check. Once you’ve researched the requirements and are prepared to fulfil them, all that’s left is to apply. Each organization will have its own application process so simply follow all the instructions and away you go!</a:t>
            </a:r>
          </a:p>
          <a:p>
            <a:endParaRPr lang="en-US" dirty="0"/>
          </a:p>
          <a:p>
            <a:r>
              <a:rPr lang="en-US" dirty="0"/>
              <a:t>	</a:t>
            </a:r>
          </a:p>
        </p:txBody>
      </p:sp>
    </p:spTree>
    <p:extLst>
      <p:ext uri="{BB962C8B-B14F-4D97-AF65-F5344CB8AC3E}">
        <p14:creationId xmlns:p14="http://schemas.microsoft.com/office/powerpoint/2010/main" val="638343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19</a:t>
            </a:fld>
            <a:endParaRPr lang="en-US" dirty="0"/>
          </a:p>
        </p:txBody>
      </p:sp>
      <p:sp>
        <p:nvSpPr>
          <p:cNvPr id="3" name="TextBox 2"/>
          <p:cNvSpPr txBox="1"/>
          <p:nvPr/>
        </p:nvSpPr>
        <p:spPr>
          <a:xfrm>
            <a:off x="1149896" y="2050162"/>
            <a:ext cx="5688632" cy="6740307"/>
          </a:xfrm>
          <a:prstGeom prst="rect">
            <a:avLst/>
          </a:prstGeom>
          <a:noFill/>
        </p:spPr>
        <p:txBody>
          <a:bodyPr wrap="square" rtlCol="0">
            <a:spAutoFit/>
          </a:bodyPr>
          <a:lstStyle/>
          <a:p>
            <a:r>
              <a:rPr lang="en-US" dirty="0"/>
              <a:t> </a:t>
            </a:r>
          </a:p>
          <a:p>
            <a:r>
              <a:rPr lang="en-US" dirty="0"/>
              <a:t>	Preparing to volunteer abroad begins much the same as it does for volunteering at home. You’ll want to consider your interests and align them with your abilities in order to find the perfect volunteering fit for you. Some additional things to consider when volunteering abroad is to first ask yourself is it more important to you where you go or what cause you’re working with? Also, consider the time frame that you have available: do you have one week? Six weeks? Six months? And while it’s important to utilize the skills you already have in finding the right placement when volunteering, you also want to consider in what areas or in what ways you’d like to expand your experience.</a:t>
            </a:r>
          </a:p>
          <a:p>
            <a:r>
              <a:rPr lang="en-US" dirty="0"/>
              <a:t>	</a:t>
            </a:r>
          </a:p>
          <a:p>
            <a:r>
              <a:rPr lang="en-US" dirty="0"/>
              <a:t>	Following that, you’ll want to search out some organizations or programs you think you might like to work with (see below for some starting off points and some of my favorite international relief organizations). Once you’ve found a program or organization that seems like a good fit, find out if they have any particular requirements (references, education, background checks, fees, etc.) and start to get those things in order. Follow all applications procedures and you’ll be on your way in no time. </a:t>
            </a:r>
          </a:p>
          <a:p>
            <a:r>
              <a:rPr lang="en-US" dirty="0"/>
              <a:t>	</a:t>
            </a:r>
          </a:p>
        </p:txBody>
      </p:sp>
      <p:sp>
        <p:nvSpPr>
          <p:cNvPr id="4" name="TextBox 3"/>
          <p:cNvSpPr txBox="1"/>
          <p:nvPr/>
        </p:nvSpPr>
        <p:spPr>
          <a:xfrm>
            <a:off x="1724472" y="1303402"/>
            <a:ext cx="4752528" cy="830997"/>
          </a:xfrm>
          <a:prstGeom prst="rect">
            <a:avLst/>
          </a:prstGeom>
          <a:noFill/>
        </p:spPr>
        <p:txBody>
          <a:bodyPr wrap="square">
            <a:spAutoFit/>
          </a:bodyPr>
          <a:lstStyle/>
          <a:p>
            <a:r>
              <a:rPr lang="en-US" sz="2400" b="1" dirty="0"/>
              <a:t>PACK YOUR BAGS AND GO: HOW TO VOLUNTEER ABROAD</a:t>
            </a:r>
          </a:p>
        </p:txBody>
      </p:sp>
      <p:sp>
        <p:nvSpPr>
          <p:cNvPr id="5" name="Teardrop 4"/>
          <p:cNvSpPr/>
          <p:nvPr/>
        </p:nvSpPr>
        <p:spPr>
          <a:xfrm rot="5400000">
            <a:off x="1134559" y="1454460"/>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0392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sp>
        <p:nvSpPr>
          <p:cNvPr id="2" name="TextBox 1"/>
          <p:cNvSpPr txBox="1"/>
          <p:nvPr/>
        </p:nvSpPr>
        <p:spPr>
          <a:xfrm>
            <a:off x="1414463" y="3084984"/>
            <a:ext cx="5062537" cy="2277547"/>
          </a:xfrm>
          <a:prstGeom prst="rect">
            <a:avLst/>
          </a:prstGeom>
          <a:noFill/>
        </p:spPr>
        <p:txBody>
          <a:bodyPr>
            <a:spAutoFit/>
          </a:bodyPr>
          <a:lstStyle/>
          <a:p>
            <a:pPr algn="ctr"/>
            <a:r>
              <a:rPr lang="en-US" sz="2000" dirty="0">
                <a:solidFill>
                  <a:schemeClr val="bg1"/>
                </a:solidFill>
              </a:rPr>
              <a:t>I dedicate this short e-book to the passionate nurses, global changemakers, travelers,</a:t>
            </a:r>
          </a:p>
          <a:p>
            <a:pPr algn="ctr"/>
            <a:r>
              <a:rPr lang="en-US" sz="2000" dirty="0">
                <a:solidFill>
                  <a:schemeClr val="bg1"/>
                </a:solidFill>
              </a:rPr>
              <a:t>and dreamers out there. May the ideas</a:t>
            </a:r>
          </a:p>
          <a:p>
            <a:pPr algn="ctr"/>
            <a:r>
              <a:rPr lang="en-US" sz="2000" dirty="0">
                <a:solidFill>
                  <a:schemeClr val="bg1"/>
                </a:solidFill>
              </a:rPr>
              <a:t>contained between these pages impact you as</a:t>
            </a:r>
          </a:p>
          <a:p>
            <a:pPr algn="ctr"/>
            <a:r>
              <a:rPr lang="en-US" sz="2000" dirty="0">
                <a:solidFill>
                  <a:schemeClr val="bg1"/>
                </a:solidFill>
              </a:rPr>
              <a:t>profoundly as they have impacted me.</a:t>
            </a:r>
          </a:p>
          <a:p>
            <a:pPr algn="ctr"/>
            <a:endParaRPr lang="en-US" dirty="0">
              <a:solidFill>
                <a:schemeClr val="bg1"/>
              </a:solidFill>
            </a:endParaRPr>
          </a:p>
          <a:p>
            <a:pPr algn="ctr"/>
            <a:r>
              <a:rPr lang="en-US" sz="2000" b="1" i="1" dirty="0">
                <a:solidFill>
                  <a:schemeClr val="bg1"/>
                </a:solidFill>
              </a:rPr>
              <a:t>Wilfredo Jr. Bernante</a:t>
            </a:r>
            <a:endParaRPr lang="en-US" sz="2000" i="1" dirty="0">
              <a:solidFill>
                <a:schemeClr val="bg1"/>
              </a:solidFill>
            </a:endParaRPr>
          </a:p>
        </p:txBody>
      </p:sp>
      <p:sp>
        <p:nvSpPr>
          <p:cNvPr id="3" name="Slide Number Placeholder 2"/>
          <p:cNvSpPr>
            <a:spLocks noGrp="1"/>
          </p:cNvSpPr>
          <p:nvPr>
            <p:ph type="sldNum" sz="quarter" idx="12"/>
          </p:nvPr>
        </p:nvSpPr>
        <p:spPr/>
        <p:txBody>
          <a:bodyPr/>
          <a:lstStyle/>
          <a:p>
            <a:fld id="{270779AF-FBE4-CD49-8F70-C8E67A1E58E2}" type="slidenum">
              <a:rPr lang="en-US" smtClean="0"/>
              <a:t>2</a:t>
            </a:fld>
            <a:endParaRPr lang="en-US" dirty="0"/>
          </a:p>
        </p:txBody>
      </p:sp>
    </p:spTree>
    <p:extLst>
      <p:ext uri="{BB962C8B-B14F-4D97-AF65-F5344CB8AC3E}">
        <p14:creationId xmlns:p14="http://schemas.microsoft.com/office/powerpoint/2010/main" val="26486036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20</a:t>
            </a:fld>
            <a:endParaRPr lang="en-US" dirty="0"/>
          </a:p>
        </p:txBody>
      </p:sp>
      <p:sp>
        <p:nvSpPr>
          <p:cNvPr id="3" name="TextBox 2"/>
          <p:cNvSpPr txBox="1"/>
          <p:nvPr/>
        </p:nvSpPr>
        <p:spPr>
          <a:xfrm>
            <a:off x="1509936" y="1572816"/>
            <a:ext cx="5184576" cy="4247317"/>
          </a:xfrm>
          <a:prstGeom prst="rect">
            <a:avLst/>
          </a:prstGeom>
          <a:noFill/>
        </p:spPr>
        <p:txBody>
          <a:bodyPr wrap="square" rtlCol="0">
            <a:spAutoFit/>
          </a:bodyPr>
          <a:lstStyle/>
          <a:p>
            <a:r>
              <a:rPr lang="en-US"/>
              <a:t>	Because </a:t>
            </a:r>
            <a:r>
              <a:rPr lang="en-US" dirty="0"/>
              <a:t>it’s a greater commitment, there are a few more things to do when preparing to volunteer abroad vs. at home. All of them involve preparing yourself (in much the same way that you would for any grand adventure). You’ll want to prepare both mentally and physically. The best way to embark on a new adventure is to be as prepared as possible (get vaccinated if required, hit the gym, pack smart and light, and open your heart and spirit wide) and, above all else, go without any expectations, so that every hiccup and delight is simply a part of the adventure of it all rather than a detour from the map you had planned.</a:t>
            </a:r>
          </a:p>
          <a:p>
            <a:endParaRPr lang="en-US" dirty="0"/>
          </a:p>
          <a:p>
            <a:endParaRPr lang="en-US" dirty="0"/>
          </a:p>
        </p:txBody>
      </p:sp>
    </p:spTree>
    <p:extLst>
      <p:ext uri="{BB962C8B-B14F-4D97-AF65-F5344CB8AC3E}">
        <p14:creationId xmlns:p14="http://schemas.microsoft.com/office/powerpoint/2010/main" val="1959631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21</a:t>
            </a:fld>
            <a:endParaRPr lang="en-US" dirty="0"/>
          </a:p>
        </p:txBody>
      </p:sp>
      <p:sp>
        <p:nvSpPr>
          <p:cNvPr id="3" name="Rectangle 2"/>
          <p:cNvSpPr/>
          <p:nvPr/>
        </p:nvSpPr>
        <p:spPr>
          <a:xfrm>
            <a:off x="1414337" y="2652936"/>
            <a:ext cx="5256584" cy="5355312"/>
          </a:xfrm>
          <a:prstGeom prst="rect">
            <a:avLst/>
          </a:prstGeom>
        </p:spPr>
        <p:txBody>
          <a:bodyPr wrap="square">
            <a:spAutoFit/>
          </a:bodyPr>
          <a:lstStyle/>
          <a:p>
            <a:r>
              <a:rPr lang="en-US" dirty="0"/>
              <a:t> </a:t>
            </a:r>
          </a:p>
          <a:p>
            <a:pPr marL="342900" indent="-342900">
              <a:buAutoNum type="arabicPeriod"/>
            </a:pPr>
            <a:r>
              <a:rPr lang="en-US" dirty="0"/>
              <a:t>Doctors without Borders </a:t>
            </a:r>
            <a:r>
              <a:rPr lang="en-US" u="sng" dirty="0">
                <a:hlinkClick r:id="rId2"/>
              </a:rPr>
              <a:t>http://www.doctorswithoutborders.org</a:t>
            </a:r>
            <a:endParaRPr lang="en-US" u="sng" dirty="0"/>
          </a:p>
          <a:p>
            <a:pPr marL="342900" indent="-342900">
              <a:buAutoNum type="arabicPeriod"/>
            </a:pPr>
            <a:endParaRPr lang="en-US" dirty="0"/>
          </a:p>
          <a:p>
            <a:pPr marL="342900" indent="-342900">
              <a:buAutoNum type="arabicPeriod"/>
            </a:pPr>
            <a:r>
              <a:rPr lang="en-US" dirty="0"/>
              <a:t>Red Cross                           </a:t>
            </a:r>
            <a:r>
              <a:rPr lang="en-US" u="sng" dirty="0">
                <a:hlinkClick r:id="rId3"/>
              </a:rPr>
              <a:t>http://www.ifrc.org/en/what-we-do/volunteers/</a:t>
            </a:r>
            <a:endParaRPr lang="en-US" u="sng" dirty="0"/>
          </a:p>
          <a:p>
            <a:endParaRPr lang="en-US" dirty="0"/>
          </a:p>
          <a:p>
            <a:pPr marL="342900" indent="-342900">
              <a:buAutoNum type="arabicPeriod" startAt="3"/>
            </a:pPr>
            <a:r>
              <a:rPr lang="en-US" dirty="0"/>
              <a:t>United Planet </a:t>
            </a:r>
            <a:r>
              <a:rPr lang="en-US" u="sng" dirty="0">
                <a:hlinkClick r:id="rId4"/>
              </a:rPr>
              <a:t>http://www.unitedplanet.org/volunteer-abroad/global-health-projects/</a:t>
            </a:r>
            <a:endParaRPr lang="en-US" u="sng" dirty="0"/>
          </a:p>
          <a:p>
            <a:pPr marL="342900" indent="-342900">
              <a:buAutoNum type="arabicPeriod" startAt="3"/>
            </a:pPr>
            <a:endParaRPr lang="en-US" dirty="0"/>
          </a:p>
          <a:p>
            <a:pPr marL="342900" indent="-342900">
              <a:buAutoNum type="arabicPeriod" startAt="4"/>
            </a:pPr>
            <a:r>
              <a:rPr lang="en-US" dirty="0"/>
              <a:t>Projects Abroad                             </a:t>
            </a:r>
            <a:r>
              <a:rPr lang="en-US" u="sng" dirty="0">
                <a:hlinkClick r:id="rId5"/>
              </a:rPr>
              <a:t>http://www.projects-abroad.org/volunteer-projects/medicine-and-healthcare/nursing/</a:t>
            </a:r>
            <a:endParaRPr lang="en-US" u="sng" dirty="0"/>
          </a:p>
          <a:p>
            <a:pPr marL="342900" indent="-342900">
              <a:buAutoNum type="arabicPeriod" startAt="4"/>
            </a:pPr>
            <a:endParaRPr lang="en-US" dirty="0"/>
          </a:p>
          <a:p>
            <a:pPr marL="342900" indent="-342900">
              <a:buAutoNum type="arabicPeriod" startAt="5"/>
            </a:pPr>
            <a:r>
              <a:rPr lang="en-US" dirty="0"/>
              <a:t>Volunteer Forever    </a:t>
            </a:r>
            <a:r>
              <a:rPr lang="en-US" u="sng" dirty="0">
                <a:hlinkClick r:id="rId6"/>
              </a:rPr>
              <a:t>http://www.volunteerforever.com/article_post/nursing-volunteer-abroad-projects-for-students-professional-nurses</a:t>
            </a:r>
            <a:endParaRPr lang="en-US" dirty="0"/>
          </a:p>
        </p:txBody>
      </p:sp>
      <p:sp>
        <p:nvSpPr>
          <p:cNvPr id="4" name="TextBox 3"/>
          <p:cNvSpPr txBox="1"/>
          <p:nvPr/>
        </p:nvSpPr>
        <p:spPr>
          <a:xfrm>
            <a:off x="2086000" y="1457638"/>
            <a:ext cx="4752528" cy="1200329"/>
          </a:xfrm>
          <a:prstGeom prst="rect">
            <a:avLst/>
          </a:prstGeom>
          <a:noFill/>
        </p:spPr>
        <p:txBody>
          <a:bodyPr wrap="square">
            <a:spAutoFit/>
          </a:bodyPr>
          <a:lstStyle/>
          <a:p>
            <a:r>
              <a:rPr lang="en-US" sz="2400" b="1" dirty="0">
                <a:latin typeface="+mj-lt"/>
              </a:rPr>
              <a:t>MY TOP 5 INTERNATIONAL VOLUNTEERING ORGANIZATIONS</a:t>
            </a:r>
          </a:p>
          <a:p>
            <a:r>
              <a:rPr lang="en-US" sz="2400" dirty="0">
                <a:latin typeface="+mj-lt"/>
              </a:rPr>
              <a:t> </a:t>
            </a:r>
          </a:p>
        </p:txBody>
      </p:sp>
      <p:sp>
        <p:nvSpPr>
          <p:cNvPr id="5" name="Teardrop 4"/>
          <p:cNvSpPr/>
          <p:nvPr/>
        </p:nvSpPr>
        <p:spPr>
          <a:xfrm rot="5400000">
            <a:off x="1454436" y="1574591"/>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364373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392238" y="3691177"/>
            <a:ext cx="5148572" cy="8617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dirty="0">
                <a:solidFill>
                  <a:schemeClr val="bg1"/>
                </a:solidFill>
                <a:latin typeface="+mj-lt"/>
              </a:rPr>
              <a:t>VOLUNTOURISM</a:t>
            </a:r>
          </a:p>
        </p:txBody>
      </p:sp>
      <p:sp>
        <p:nvSpPr>
          <p:cNvPr id="10" name="TextBox 9"/>
          <p:cNvSpPr txBox="1"/>
          <p:nvPr/>
        </p:nvSpPr>
        <p:spPr>
          <a:xfrm>
            <a:off x="1392238" y="1512888"/>
            <a:ext cx="1653722" cy="606961"/>
          </a:xfrm>
          <a:prstGeom prst="rect">
            <a:avLst/>
          </a:prstGeom>
          <a:noFill/>
        </p:spPr>
        <p:txBody>
          <a:bodyPr wrap="none">
            <a:spAutoFit/>
          </a:bodyPr>
          <a:lstStyle/>
          <a:p>
            <a:pPr fontAlgn="auto">
              <a:lnSpc>
                <a:spcPct val="110000"/>
              </a:lnSpc>
              <a:spcBef>
                <a:spcPts val="0"/>
              </a:spcBef>
              <a:spcAft>
                <a:spcPts val="0"/>
              </a:spcAft>
              <a:defRPr/>
            </a:pPr>
            <a:r>
              <a:rPr lang="en-US" sz="3200" b="1" dirty="0">
                <a:solidFill>
                  <a:srgbClr val="333333"/>
                </a:solidFill>
                <a:latin typeface="+mj-lt"/>
                <a:ea typeface="+mn-ea"/>
                <a:cs typeface="Lato Black"/>
              </a:rPr>
              <a:t>SECTION</a:t>
            </a:r>
          </a:p>
        </p:txBody>
      </p:sp>
      <p:sp>
        <p:nvSpPr>
          <p:cNvPr id="11" name="TextBox 5"/>
          <p:cNvSpPr txBox="1">
            <a:spLocks noChangeArrowheads="1"/>
          </p:cNvSpPr>
          <p:nvPr/>
        </p:nvSpPr>
        <p:spPr bwMode="auto">
          <a:xfrm>
            <a:off x="2849432" y="1349988"/>
            <a:ext cx="39305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5</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22</a:t>
            </a:fld>
            <a:endParaRPr lang="en-US" dirty="0"/>
          </a:p>
        </p:txBody>
      </p:sp>
    </p:spTree>
    <p:extLst>
      <p:ext uri="{BB962C8B-B14F-4D97-AF65-F5344CB8AC3E}">
        <p14:creationId xmlns:p14="http://schemas.microsoft.com/office/powerpoint/2010/main" val="1648982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5400000">
            <a:off x="1217305" y="1051017"/>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1149897" y="1595236"/>
            <a:ext cx="5760640" cy="8125301"/>
          </a:xfrm>
          <a:prstGeom prst="rect">
            <a:avLst/>
          </a:prstGeom>
          <a:noFill/>
        </p:spPr>
        <p:txBody>
          <a:bodyPr wrap="square">
            <a:spAutoFit/>
          </a:bodyPr>
          <a:lstStyle/>
          <a:p>
            <a:r>
              <a:rPr lang="en-US" dirty="0"/>
              <a:t> </a:t>
            </a:r>
          </a:p>
          <a:p>
            <a:r>
              <a:rPr lang="en-US" dirty="0"/>
              <a:t>	VolunTourism is a form of tourism in which travelers engage in voluntary work during their stay in the host country, typically for an organized charity. This type of vacation-volunteering (also known as “adventure philanthropy”) differs from other forms of international volunteering (or volunteering abroad) in several important ways. Most specifically, differences are obvious in terms of the level of control the volunteer has in regards to location and time commitment. Unlike international volunteering, where participants must apply, be approved and potentially further trained, and then are sent where they are most needed for whatever period of time they agreed upon, VolunTourism allows the traveler to have more control over where they would like to volunteer and for how long. A vacationer may decide they’d like to donate a few hours of time, a certain amount of money or supplies to a certain area, or to engage and assist with a certain demographic. VolunTourism also sometimes involves staying with host families (though it’s not mandatory and can also occur similarly with volunteering abroad). There are many critics of VolunTourism, but arguable there are equally as many supporters (and those supporters have pointed out that many of the pitfalls of VolunTourism are with choosing reputable charities and the people themselves engaging in the practice and not with the idea of VolunTourism itself).</a:t>
            </a:r>
          </a:p>
          <a:p>
            <a:r>
              <a:rPr lang="en-US" dirty="0"/>
              <a:t> </a:t>
            </a:r>
          </a:p>
          <a:p>
            <a:r>
              <a:rPr lang="en-US" dirty="0"/>
              <a:t>	</a:t>
            </a:r>
          </a:p>
        </p:txBody>
      </p:sp>
      <p:sp>
        <p:nvSpPr>
          <p:cNvPr id="4" name="TextBox 3"/>
          <p:cNvSpPr txBox="1"/>
          <p:nvPr/>
        </p:nvSpPr>
        <p:spPr>
          <a:xfrm>
            <a:off x="1761525" y="1226770"/>
            <a:ext cx="4252595" cy="461665"/>
          </a:xfrm>
          <a:prstGeom prst="rect">
            <a:avLst/>
          </a:prstGeom>
          <a:noFill/>
        </p:spPr>
        <p:txBody>
          <a:bodyPr wrap="square">
            <a:spAutoFit/>
          </a:bodyPr>
          <a:lstStyle/>
          <a:p>
            <a:r>
              <a:rPr lang="en-US" sz="2400" b="1" dirty="0"/>
              <a:t>WHAT IS VOLUNTOURISM?</a:t>
            </a:r>
          </a:p>
        </p:txBody>
      </p:sp>
      <p:sp>
        <p:nvSpPr>
          <p:cNvPr id="5" name="Slide Number Placeholder 4"/>
          <p:cNvSpPr>
            <a:spLocks noGrp="1"/>
          </p:cNvSpPr>
          <p:nvPr>
            <p:ph type="sldNum" sz="quarter" idx="12"/>
          </p:nvPr>
        </p:nvSpPr>
        <p:spPr/>
        <p:txBody>
          <a:bodyPr/>
          <a:lstStyle/>
          <a:p>
            <a:fld id="{270779AF-FBE4-CD49-8F70-C8E67A1E58E2}" type="slidenum">
              <a:rPr lang="en-US" smtClean="0"/>
              <a:t>23</a:t>
            </a:fld>
            <a:endParaRPr lang="en-US"/>
          </a:p>
        </p:txBody>
      </p:sp>
    </p:spTree>
    <p:extLst>
      <p:ext uri="{BB962C8B-B14F-4D97-AF65-F5344CB8AC3E}">
        <p14:creationId xmlns:p14="http://schemas.microsoft.com/office/powerpoint/2010/main" val="3222960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24</a:t>
            </a:fld>
            <a:endParaRPr lang="en-US" dirty="0"/>
          </a:p>
        </p:txBody>
      </p:sp>
      <p:sp>
        <p:nvSpPr>
          <p:cNvPr id="3" name="Rectangle 2"/>
          <p:cNvSpPr/>
          <p:nvPr/>
        </p:nvSpPr>
        <p:spPr>
          <a:xfrm>
            <a:off x="1221903" y="2534628"/>
            <a:ext cx="5472610" cy="3503523"/>
          </a:xfrm>
          <a:prstGeom prst="rect">
            <a:avLst/>
          </a:prstGeom>
        </p:spPr>
        <p:txBody>
          <a:bodyPr wrap="square">
            <a:spAutoFit/>
          </a:bodyPr>
          <a:lstStyle/>
          <a:p>
            <a:pPr indent="228600"/>
            <a:r>
              <a:rPr lang="en-US" dirty="0">
                <a:solidFill>
                  <a:srgbClr val="393939"/>
                </a:solidFill>
                <a:ea typeface="Calibri" panose="020F0502020204030204" pitchFamily="34" charset="0"/>
                <a:cs typeface="Font"/>
              </a:rPr>
              <a:t>One of the greatest advantages of VolunTourism is that it’s so inclusive and accessible—anyone can do it. Regardless of a busy schedule or a small budget, there’s an opportunity out there for you. Volunteers often get as much as they give in terms of a two-way learning experience and enjoying the company of other cultures. Travelers are also able to have a real impact by helping local economies while at the same time creating an inspirational arena for everyone involved—communities feel less isolated and travelers become rejuvenated. </a:t>
            </a:r>
            <a:endParaRPr lang="en-US" dirty="0">
              <a:ea typeface="Calibri" panose="020F0502020204030204" pitchFamily="34" charset="0"/>
              <a:cs typeface="Times New Roman" panose="02020603050405020304" pitchFamily="18" charset="0"/>
            </a:endParaRPr>
          </a:p>
          <a:p>
            <a:r>
              <a:rPr lang="en-US" dirty="0">
                <a:solidFill>
                  <a:srgbClr val="393939"/>
                </a:solidFill>
                <a:ea typeface="Calibri" panose="020F0502020204030204" pitchFamily="34" charset="0"/>
                <a:cs typeface="Font"/>
              </a:rPr>
              <a:t> </a:t>
            </a:r>
            <a:endParaRPr lang="en-US" dirty="0">
              <a:ea typeface="Calibri" panose="020F0502020204030204" pitchFamily="34" charset="0"/>
              <a:cs typeface="Times New Roman" panose="02020603050405020304" pitchFamily="18" charset="0"/>
            </a:endParaRPr>
          </a:p>
          <a:p>
            <a:pPr>
              <a:spcBef>
                <a:spcPts val="200"/>
              </a:spcBef>
            </a:pPr>
            <a:r>
              <a:rPr lang="en-US" b="1" dirty="0">
                <a:solidFill>
                  <a:srgbClr val="2E74B5"/>
                </a:solidFill>
                <a:ea typeface="Times New Roman" panose="02020603050405020304" pitchFamily="18" charset="0"/>
                <a:cs typeface="Times New Roman" panose="02020603050405020304" pitchFamily="18" charset="0"/>
              </a:rPr>
              <a:t> </a:t>
            </a:r>
          </a:p>
        </p:txBody>
      </p:sp>
      <p:sp>
        <p:nvSpPr>
          <p:cNvPr id="4" name="TextBox 3"/>
          <p:cNvSpPr txBox="1"/>
          <p:nvPr/>
        </p:nvSpPr>
        <p:spPr>
          <a:xfrm>
            <a:off x="1761525" y="1226770"/>
            <a:ext cx="4716963" cy="1200329"/>
          </a:xfrm>
          <a:prstGeom prst="rect">
            <a:avLst/>
          </a:prstGeom>
          <a:noFill/>
        </p:spPr>
        <p:txBody>
          <a:bodyPr wrap="square">
            <a:spAutoFit/>
          </a:bodyPr>
          <a:lstStyle/>
          <a:p>
            <a:r>
              <a:rPr lang="en-US" sz="2400" b="1" dirty="0"/>
              <a:t>VOLUNTOURISM—PHILANTHROPY OR FOLLY?</a:t>
            </a:r>
          </a:p>
          <a:p>
            <a:r>
              <a:rPr lang="en-US" sz="2400" b="1" dirty="0"/>
              <a:t> </a:t>
            </a:r>
          </a:p>
        </p:txBody>
      </p:sp>
      <p:sp>
        <p:nvSpPr>
          <p:cNvPr id="5" name="Teardrop 4"/>
          <p:cNvSpPr/>
          <p:nvPr/>
        </p:nvSpPr>
        <p:spPr>
          <a:xfrm rot="5400000">
            <a:off x="1206565" y="1372130"/>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383146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25</a:t>
            </a:fld>
            <a:endParaRPr lang="en-US" dirty="0"/>
          </a:p>
        </p:txBody>
      </p:sp>
      <p:sp>
        <p:nvSpPr>
          <p:cNvPr id="3" name="Rectangle 2"/>
          <p:cNvSpPr/>
          <p:nvPr/>
        </p:nvSpPr>
        <p:spPr>
          <a:xfrm>
            <a:off x="1188118" y="2004864"/>
            <a:ext cx="5616624" cy="6463308"/>
          </a:xfrm>
          <a:prstGeom prst="rect">
            <a:avLst/>
          </a:prstGeom>
        </p:spPr>
        <p:txBody>
          <a:bodyPr wrap="square">
            <a:spAutoFit/>
          </a:bodyPr>
          <a:lstStyle/>
          <a:p>
            <a:pPr indent="228600"/>
            <a:r>
              <a:rPr lang="en-US" dirty="0">
                <a:solidFill>
                  <a:srgbClr val="393939"/>
                </a:solidFill>
                <a:ea typeface="Calibri" panose="020F0502020204030204" pitchFamily="34" charset="0"/>
                <a:cs typeface="Font"/>
              </a:rPr>
              <a:t> </a:t>
            </a:r>
            <a:endParaRPr lang="en-US" dirty="0">
              <a:ea typeface="Calibri" panose="020F0502020204030204" pitchFamily="34" charset="0"/>
              <a:cs typeface="Times New Roman" panose="02020603050405020304" pitchFamily="18" charset="0"/>
            </a:endParaRPr>
          </a:p>
          <a:p>
            <a:pPr indent="228600"/>
            <a:r>
              <a:rPr lang="en-US" dirty="0">
                <a:solidFill>
                  <a:srgbClr val="393939"/>
                </a:solidFill>
                <a:ea typeface="Calibri" panose="020F0502020204030204" pitchFamily="34" charset="0"/>
                <a:cs typeface="Font"/>
              </a:rPr>
              <a:t>It seems that the majority of criticisms fall at the doorstep of poorly or unethically run charities and organizations. With the right intentions and a well-organized and thoughtfully planned trip, VolunTourism can be a great adventure that changes both you and the community you serve for the better. Advance research and looking into the organizations and programs you’d like to be a part of is an important first step in the process (and way to curb any potential pitfalls of VolunTourism). Some things to consider for yourself and ask of any company you might want to get involved with include (but are not limited to) the following: Is there any orientation for the program or training involved? What tangible results will the volunteering provide for the local community? What’s the company’s policy on risk management? Will there be someone on site to troubleshoot should any problems arise? What is the long-term plan for the area (for example, what will happen with the project when other areas gain popularity and is there a commitment by the company to finish the project once started)?</a:t>
            </a:r>
            <a:endParaRPr lang="en-US" dirty="0">
              <a:ea typeface="Calibri" panose="020F0502020204030204" pitchFamily="34" charset="0"/>
              <a:cs typeface="Times New Roman" panose="02020603050405020304" pitchFamily="18" charset="0"/>
            </a:endParaRPr>
          </a:p>
          <a:p>
            <a:r>
              <a:rPr lang="en-US" dirty="0">
                <a:solidFill>
                  <a:srgbClr val="393939"/>
                </a:solidFill>
                <a:ea typeface="Calibri" panose="020F0502020204030204" pitchFamily="34" charset="0"/>
                <a:cs typeface="Font"/>
              </a:rPr>
              <a:t> </a:t>
            </a:r>
            <a:endParaRPr lang="en-US" dirty="0">
              <a:ea typeface="Calibri" panose="020F0502020204030204" pitchFamily="34" charset="0"/>
              <a:cs typeface="Times New Roman" panose="02020603050405020304" pitchFamily="18" charset="0"/>
            </a:endParaRPr>
          </a:p>
        </p:txBody>
      </p:sp>
      <p:sp>
        <p:nvSpPr>
          <p:cNvPr id="4" name="TextBox 3"/>
          <p:cNvSpPr txBox="1"/>
          <p:nvPr/>
        </p:nvSpPr>
        <p:spPr>
          <a:xfrm>
            <a:off x="1750785" y="1543199"/>
            <a:ext cx="5293027" cy="461665"/>
          </a:xfrm>
          <a:prstGeom prst="rect">
            <a:avLst/>
          </a:prstGeom>
          <a:noFill/>
        </p:spPr>
        <p:txBody>
          <a:bodyPr wrap="square">
            <a:spAutoFit/>
          </a:bodyPr>
          <a:lstStyle/>
          <a:p>
            <a:r>
              <a:rPr lang="en-US" sz="2400" b="1" dirty="0"/>
              <a:t>VOLUNTOURISM—WHAT’S THE COST?</a:t>
            </a:r>
          </a:p>
        </p:txBody>
      </p:sp>
      <p:sp>
        <p:nvSpPr>
          <p:cNvPr id="5" name="Teardrop 4"/>
          <p:cNvSpPr/>
          <p:nvPr/>
        </p:nvSpPr>
        <p:spPr>
          <a:xfrm rot="5400000">
            <a:off x="1206565" y="1372130"/>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8946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26</a:t>
            </a:fld>
            <a:endParaRPr lang="en-US" dirty="0"/>
          </a:p>
        </p:txBody>
      </p:sp>
      <p:sp>
        <p:nvSpPr>
          <p:cNvPr id="3" name="Rectangle 2"/>
          <p:cNvSpPr/>
          <p:nvPr/>
        </p:nvSpPr>
        <p:spPr>
          <a:xfrm>
            <a:off x="1365920" y="1428800"/>
            <a:ext cx="5400600" cy="3693319"/>
          </a:xfrm>
          <a:prstGeom prst="rect">
            <a:avLst/>
          </a:prstGeom>
        </p:spPr>
        <p:txBody>
          <a:bodyPr wrap="square">
            <a:spAutoFit/>
          </a:bodyPr>
          <a:lstStyle/>
          <a:p>
            <a:r>
              <a:rPr lang="en-US" dirty="0">
                <a:solidFill>
                  <a:srgbClr val="393939"/>
                </a:solidFill>
                <a:ea typeface="Calibri" panose="020F0502020204030204" pitchFamily="34" charset="0"/>
                <a:cs typeface="Font"/>
              </a:rPr>
              <a:t>	For a place to start looking, here are 5 links to some great VolunTourism organizations:</a:t>
            </a:r>
          </a:p>
          <a:p>
            <a:endParaRPr lang="en-US" dirty="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dirty="0">
                <a:solidFill>
                  <a:srgbClr val="0000FF"/>
                </a:solidFill>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u="sng" dirty="0">
                <a:solidFill>
                  <a:srgbClr val="0563C1"/>
                </a:solidFill>
                <a:ea typeface="Calibri" panose="020F0502020204030204" pitchFamily="34" charset="0"/>
                <a:cs typeface="Times New Roman" panose="02020603050405020304" pitchFamily="18" charset="0"/>
                <a:hlinkClick r:id="rId2"/>
              </a:rPr>
              <a:t>http://www.roadmonkey.net/site/</a:t>
            </a:r>
            <a:endParaRPr lang="en-US" u="sng" dirty="0">
              <a:solidFill>
                <a:srgbClr val="0563C1"/>
              </a:solidFill>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dirty="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u="sng" dirty="0">
                <a:solidFill>
                  <a:srgbClr val="0563C1"/>
                </a:solidFill>
                <a:ea typeface="Calibri" panose="020F0502020204030204" pitchFamily="34" charset="0"/>
                <a:cs typeface="Times New Roman" panose="02020603050405020304" pitchFamily="18" charset="0"/>
                <a:hlinkClick r:id="rId3"/>
              </a:rPr>
              <a:t>http://www.adventure-philanthropy.org</a:t>
            </a:r>
            <a:endParaRPr lang="en-US" u="sng" dirty="0">
              <a:solidFill>
                <a:srgbClr val="0563C1"/>
              </a:solidFill>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dirty="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u="sng" dirty="0">
                <a:solidFill>
                  <a:srgbClr val="0563C1"/>
                </a:solidFill>
                <a:ea typeface="Calibri" panose="020F0502020204030204" pitchFamily="34" charset="0"/>
                <a:cs typeface="Times New Roman" panose="02020603050405020304" pitchFamily="18" charset="0"/>
                <a:hlinkClick r:id="rId4"/>
              </a:rPr>
              <a:t>http://www.travel-peopleandplaces.co.uk</a:t>
            </a:r>
            <a:endParaRPr lang="en-US" u="sng" dirty="0">
              <a:solidFill>
                <a:srgbClr val="0563C1"/>
              </a:solidFill>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dirty="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u="sng" dirty="0">
                <a:solidFill>
                  <a:srgbClr val="0563C1"/>
                </a:solidFill>
                <a:ea typeface="Calibri" panose="020F0502020204030204" pitchFamily="34" charset="0"/>
                <a:cs typeface="Times New Roman" panose="02020603050405020304" pitchFamily="18" charset="0"/>
                <a:hlinkClick r:id="rId5"/>
              </a:rPr>
              <a:t>http://heroholidays.co.za/index.htm</a:t>
            </a:r>
            <a:endParaRPr lang="en-US" u="sng" dirty="0">
              <a:solidFill>
                <a:srgbClr val="0563C1"/>
              </a:solidFill>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dirty="0">
              <a:ea typeface="Calibri" panose="020F0502020204030204" pitchFamily="34" charset="0"/>
              <a:cs typeface="Times New Roman" panose="02020603050405020304" pitchFamily="18" charset="0"/>
            </a:endParaRPr>
          </a:p>
          <a:p>
            <a:pPr>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u="sng" dirty="0">
                <a:solidFill>
                  <a:srgbClr val="0563C1"/>
                </a:solidFill>
                <a:ea typeface="Calibri" panose="020F0502020204030204" pitchFamily="34" charset="0"/>
                <a:cs typeface="Times New Roman" panose="02020603050405020304" pitchFamily="18" charset="0"/>
                <a:hlinkClick r:id="rId6"/>
              </a:rPr>
              <a:t>http://www.projects-abroad.ca/voluntourism/</a:t>
            </a:r>
            <a:r>
              <a:rPr lang="en-US" dirty="0">
                <a:solidFill>
                  <a:srgbClr val="0000FF"/>
                </a:solidFill>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845821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27</a:t>
            </a:fld>
            <a:endParaRPr lang="en-US" dirty="0"/>
          </a:p>
        </p:txBody>
      </p:sp>
      <p:sp>
        <p:nvSpPr>
          <p:cNvPr id="3" name="Rectangle 2"/>
          <p:cNvSpPr/>
          <p:nvPr/>
        </p:nvSpPr>
        <p:spPr>
          <a:xfrm>
            <a:off x="1149896" y="2125073"/>
            <a:ext cx="5760640" cy="4801314"/>
          </a:xfrm>
          <a:prstGeom prst="rect">
            <a:avLst/>
          </a:prstGeom>
        </p:spPr>
        <p:txBody>
          <a:bodyPr wrap="square">
            <a:spAutoFit/>
          </a:bodyPr>
          <a:lstStyle/>
          <a:p>
            <a:pPr indent="228600"/>
            <a:r>
              <a:rPr lang="en-US" dirty="0">
                <a:solidFill>
                  <a:srgbClr val="393939"/>
                </a:solidFill>
                <a:ea typeface="Calibri" panose="020F0502020204030204" pitchFamily="34" charset="0"/>
                <a:cs typeface="Font"/>
              </a:rPr>
              <a:t> </a:t>
            </a:r>
            <a:endParaRPr lang="en-US" dirty="0">
              <a:ea typeface="Calibri" panose="020F0502020204030204" pitchFamily="34" charset="0"/>
              <a:cs typeface="Times New Roman" panose="02020603050405020304" pitchFamily="18" charset="0"/>
            </a:endParaRPr>
          </a:p>
          <a:p>
            <a:pPr indent="228600"/>
            <a:r>
              <a:rPr lang="en-US" dirty="0">
                <a:solidFill>
                  <a:srgbClr val="393939"/>
                </a:solidFill>
                <a:ea typeface="Calibri" panose="020F0502020204030204" pitchFamily="34" charset="0"/>
                <a:cs typeface="Font"/>
              </a:rPr>
              <a:t>Borderless Volunteerism is similar to VolunTourism in that it involves volunteering abroad or a combination of volunteer work and travelling. However, travel volunteerism instead offers a greater amount of positive effects for everyone involved (the host country/community and the volunteers themselves), by applying some solutions for the problems VolunTourism can bring (see above), or by changing some rules and objectives for the efficacy of the venture itself. While VolunTourism has the advantage of requiring no previous experience or skills, thus making it great for younger participants and those without real qualifications, nurses are highly skilled and valuable. As such, skilled volunteers are at risk, and put communities at risk, when engaging in VolunTourism because they essentially compete with local manpower by undercutting their rates and offering a lesser quality of work. </a:t>
            </a:r>
            <a:endParaRPr lang="en-US" dirty="0">
              <a:ea typeface="Calibri" panose="020F0502020204030204" pitchFamily="34" charset="0"/>
              <a:cs typeface="Times New Roman" panose="02020603050405020304" pitchFamily="18" charset="0"/>
            </a:endParaRPr>
          </a:p>
        </p:txBody>
      </p:sp>
      <p:sp>
        <p:nvSpPr>
          <p:cNvPr id="4" name="TextBox 3"/>
          <p:cNvSpPr txBox="1"/>
          <p:nvPr/>
        </p:nvSpPr>
        <p:spPr>
          <a:xfrm>
            <a:off x="1911172" y="924744"/>
            <a:ext cx="5472608" cy="1200329"/>
          </a:xfrm>
          <a:prstGeom prst="rect">
            <a:avLst/>
          </a:prstGeom>
          <a:noFill/>
        </p:spPr>
        <p:txBody>
          <a:bodyPr wrap="square">
            <a:spAutoFit/>
          </a:bodyPr>
          <a:lstStyle/>
          <a:p>
            <a:r>
              <a:rPr lang="en-US" sz="2400" b="1" dirty="0"/>
              <a:t>BORDERLESS VOLUNTEERISM: A SOLUTION TO THE CRITICISMS OF VOLUNTOURISM</a:t>
            </a:r>
          </a:p>
        </p:txBody>
      </p:sp>
      <p:sp>
        <p:nvSpPr>
          <p:cNvPr id="5" name="Teardrop 4"/>
          <p:cNvSpPr/>
          <p:nvPr/>
        </p:nvSpPr>
        <p:spPr>
          <a:xfrm rot="5400000">
            <a:off x="1240883" y="1444138"/>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606158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28</a:t>
            </a:fld>
            <a:endParaRPr lang="en-US" dirty="0"/>
          </a:p>
        </p:txBody>
      </p:sp>
      <p:sp>
        <p:nvSpPr>
          <p:cNvPr id="3" name="Rectangle 2"/>
          <p:cNvSpPr/>
          <p:nvPr/>
        </p:nvSpPr>
        <p:spPr>
          <a:xfrm>
            <a:off x="1437928" y="1428800"/>
            <a:ext cx="5328592" cy="3693319"/>
          </a:xfrm>
          <a:prstGeom prst="rect">
            <a:avLst/>
          </a:prstGeom>
        </p:spPr>
        <p:txBody>
          <a:bodyPr wrap="square">
            <a:spAutoFit/>
          </a:bodyPr>
          <a:lstStyle/>
          <a:p>
            <a:pPr indent="228600"/>
            <a:r>
              <a:rPr lang="en-US" dirty="0">
                <a:solidFill>
                  <a:srgbClr val="393939"/>
                </a:solidFill>
                <a:ea typeface="Calibri" panose="020F0502020204030204" pitchFamily="34" charset="0"/>
                <a:cs typeface="Font"/>
              </a:rPr>
              <a:t>Thus, it would be a better choice to volunteer in reputable abroad programs within your skilled field or to simply join the work to observe and learn. Another way to avoid the traps of VolunTourism while still doing your part to help local communities is to buy local products when giving gifts to associations and groups abroad as well as when bringing home souvenirs thereby stimulating the local economy. It’s important to be conscientious of how your presence affects the communities you travel to and the way in which you travel and volunteer. Doing so responsibly is to the benefit of everyone involved.</a:t>
            </a:r>
            <a:endParaRPr lang="en-US" dirty="0">
              <a:ea typeface="Calibri" panose="020F0502020204030204" pitchFamily="34" charset="0"/>
              <a:cs typeface="Times New Roman" panose="02020603050405020304" pitchFamily="18" charset="0"/>
            </a:endParaRPr>
          </a:p>
          <a:p>
            <a:pPr indent="228600"/>
            <a:r>
              <a:rPr lang="en-CA"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743916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366962" y="3469837"/>
            <a:ext cx="6242052"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dirty="0">
                <a:solidFill>
                  <a:schemeClr val="bg1"/>
                </a:solidFill>
                <a:latin typeface="+mj-lt"/>
              </a:rPr>
              <a:t>USING PASSIVE INCOME TO BECOME BORDERLESS</a:t>
            </a:r>
          </a:p>
        </p:txBody>
      </p:sp>
      <p:sp>
        <p:nvSpPr>
          <p:cNvPr id="10" name="TextBox 9"/>
          <p:cNvSpPr txBox="1"/>
          <p:nvPr/>
        </p:nvSpPr>
        <p:spPr>
          <a:xfrm>
            <a:off x="1392238" y="1512888"/>
            <a:ext cx="1653722" cy="606961"/>
          </a:xfrm>
          <a:prstGeom prst="rect">
            <a:avLst/>
          </a:prstGeom>
          <a:noFill/>
        </p:spPr>
        <p:txBody>
          <a:bodyPr wrap="none">
            <a:spAutoFit/>
          </a:bodyPr>
          <a:lstStyle/>
          <a:p>
            <a:pPr fontAlgn="auto">
              <a:lnSpc>
                <a:spcPct val="110000"/>
              </a:lnSpc>
              <a:spcBef>
                <a:spcPts val="0"/>
              </a:spcBef>
              <a:spcAft>
                <a:spcPts val="0"/>
              </a:spcAft>
              <a:defRPr/>
            </a:pPr>
            <a:r>
              <a:rPr lang="en-US" sz="3200" b="1" dirty="0">
                <a:solidFill>
                  <a:srgbClr val="333333"/>
                </a:solidFill>
                <a:latin typeface="+mj-lt"/>
                <a:ea typeface="+mn-ea"/>
                <a:cs typeface="Lato Black"/>
              </a:rPr>
              <a:t>SECTION</a:t>
            </a:r>
          </a:p>
        </p:txBody>
      </p:sp>
      <p:sp>
        <p:nvSpPr>
          <p:cNvPr id="11" name="TextBox 5"/>
          <p:cNvSpPr txBox="1">
            <a:spLocks noChangeArrowheads="1"/>
          </p:cNvSpPr>
          <p:nvPr/>
        </p:nvSpPr>
        <p:spPr bwMode="auto">
          <a:xfrm>
            <a:off x="2849432" y="1349988"/>
            <a:ext cx="39305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6</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29</a:t>
            </a:fld>
            <a:endParaRPr lang="en-US" dirty="0"/>
          </a:p>
        </p:txBody>
      </p:sp>
    </p:spTree>
    <p:extLst>
      <p:ext uri="{BB962C8B-B14F-4D97-AF65-F5344CB8AC3E}">
        <p14:creationId xmlns:p14="http://schemas.microsoft.com/office/powerpoint/2010/main" val="2227787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33872" y="1015002"/>
            <a:ext cx="4328641" cy="1717393"/>
          </a:xfrm>
          <a:prstGeom prst="rect">
            <a:avLst/>
          </a:prstGeom>
          <a:noFill/>
        </p:spPr>
        <p:txBody>
          <a:bodyPr wrap="square">
            <a:spAutoFit/>
          </a:bodyPr>
          <a:lstStyle/>
          <a:p>
            <a:pPr fontAlgn="auto">
              <a:lnSpc>
                <a:spcPct val="110000"/>
              </a:lnSpc>
              <a:spcBef>
                <a:spcPts val="0"/>
              </a:spcBef>
              <a:spcAft>
                <a:spcPts val="0"/>
              </a:spcAft>
              <a:defRPr/>
            </a:pPr>
            <a:r>
              <a:rPr lang="en-US" sz="4800" b="1" dirty="0">
                <a:solidFill>
                  <a:srgbClr val="333333"/>
                </a:solidFill>
                <a:latin typeface="+mj-lt"/>
                <a:ea typeface="+mn-ea"/>
                <a:cs typeface="Tahoma"/>
              </a:rPr>
              <a:t>TABLE</a:t>
            </a:r>
          </a:p>
          <a:p>
            <a:pPr fontAlgn="auto">
              <a:lnSpc>
                <a:spcPct val="110000"/>
              </a:lnSpc>
              <a:spcBef>
                <a:spcPts val="0"/>
              </a:spcBef>
              <a:spcAft>
                <a:spcPts val="0"/>
              </a:spcAft>
              <a:defRPr/>
            </a:pPr>
            <a:r>
              <a:rPr lang="en-US" sz="4800" b="1" dirty="0">
                <a:solidFill>
                  <a:srgbClr val="333333"/>
                </a:solidFill>
                <a:latin typeface="+mj-lt"/>
                <a:ea typeface="+mn-ea"/>
                <a:cs typeface="Tahoma"/>
              </a:rPr>
              <a:t>OF CONTENTS</a:t>
            </a:r>
          </a:p>
        </p:txBody>
      </p:sp>
      <p:sp>
        <p:nvSpPr>
          <p:cNvPr id="4" name="Content Placeholder 2"/>
          <p:cNvSpPr txBox="1">
            <a:spLocks/>
          </p:cNvSpPr>
          <p:nvPr/>
        </p:nvSpPr>
        <p:spPr bwMode="auto">
          <a:xfrm>
            <a:off x="933872" y="3741375"/>
            <a:ext cx="6838528" cy="553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1800" b="1" dirty="0">
                <a:solidFill>
                  <a:srgbClr val="7F7F7F"/>
                </a:solidFill>
                <a:latin typeface="+mj-lt"/>
                <a:cs typeface="Tahoma" charset="0"/>
              </a:rPr>
              <a:t>Section 1: </a:t>
            </a:r>
            <a:r>
              <a:rPr lang="en-US" sz="1800" b="1" dirty="0">
                <a:solidFill>
                  <a:schemeClr val="bg2">
                    <a:lumMod val="10000"/>
                  </a:schemeClr>
                </a:solidFill>
                <a:latin typeface="+mj-lt"/>
                <a:ea typeface="Tahoma" panose="020B0604030504040204" pitchFamily="34" charset="0"/>
                <a:cs typeface="Tahoma" panose="020B0604030504040204" pitchFamily="34" charset="0"/>
              </a:rPr>
              <a:t>DON´T LET BURNOUT STEAL YOUR PASSION!</a:t>
            </a:r>
          </a:p>
          <a:p>
            <a:endParaRPr lang="en-US" sz="1800" b="1" dirty="0">
              <a:solidFill>
                <a:schemeClr val="bg2">
                  <a:lumMod val="10000"/>
                </a:schemeClr>
              </a:solidFill>
              <a:latin typeface="+mj-lt"/>
              <a:ea typeface="Tahoma" panose="020B0604030504040204" pitchFamily="34" charset="0"/>
              <a:cs typeface="Tahoma" panose="020B0604030504040204" pitchFamily="34" charset="0"/>
            </a:endParaRPr>
          </a:p>
          <a:p>
            <a:r>
              <a:rPr lang="en-US" sz="1800" b="1" dirty="0">
                <a:solidFill>
                  <a:srgbClr val="7F7F7F"/>
                </a:solidFill>
                <a:latin typeface="+mj-lt"/>
                <a:cs typeface="Tahoma" charset="0"/>
              </a:rPr>
              <a:t>Section 2: </a:t>
            </a:r>
            <a:r>
              <a:rPr lang="en-US" sz="1800" b="1" dirty="0">
                <a:latin typeface="+mj-lt"/>
                <a:ea typeface="Tahoma" panose="020B0604030504040204" pitchFamily="34" charset="0"/>
                <a:cs typeface="Tahoma" panose="020B0604030504040204" pitchFamily="34" charset="0"/>
              </a:rPr>
              <a:t>FINDING YOUR WAY THERE: REMOVING 					          LIMITATIONS TO YOUR DREAMS</a:t>
            </a:r>
          </a:p>
          <a:p>
            <a:endParaRPr lang="en-US" sz="1800" b="1" dirty="0">
              <a:latin typeface="+mj-lt"/>
              <a:ea typeface="Tahoma" panose="020B0604030504040204" pitchFamily="34" charset="0"/>
              <a:cs typeface="Tahoma" panose="020B0604030504040204" pitchFamily="34" charset="0"/>
            </a:endParaRPr>
          </a:p>
          <a:p>
            <a:r>
              <a:rPr lang="en-US" sz="1800" b="1" dirty="0">
                <a:solidFill>
                  <a:srgbClr val="7F7F7F"/>
                </a:solidFill>
                <a:latin typeface="+mj-lt"/>
                <a:cs typeface="Tahoma" charset="0"/>
              </a:rPr>
              <a:t>Section 3: </a:t>
            </a:r>
            <a:r>
              <a:rPr lang="en-US" sz="1800" b="1" dirty="0">
                <a:latin typeface="+mj-lt"/>
                <a:ea typeface="Tahoma" panose="020B0604030504040204" pitchFamily="34" charset="0"/>
                <a:cs typeface="Tahoma" panose="020B0604030504040204" pitchFamily="34" charset="0"/>
              </a:rPr>
              <a:t>NURSE VOLUNTEERISM</a:t>
            </a:r>
          </a:p>
          <a:p>
            <a:endParaRPr lang="en-US" sz="1800" b="1" dirty="0">
              <a:latin typeface="+mj-lt"/>
              <a:ea typeface="Tahoma" panose="020B0604030504040204" pitchFamily="34" charset="0"/>
              <a:cs typeface="Tahoma" panose="020B0604030504040204" pitchFamily="34" charset="0"/>
            </a:endParaRPr>
          </a:p>
          <a:p>
            <a:r>
              <a:rPr lang="en-US" sz="1800" b="1" dirty="0">
                <a:solidFill>
                  <a:srgbClr val="7F7F7F"/>
                </a:solidFill>
                <a:latin typeface="+mj-lt"/>
                <a:cs typeface="Tahoma" charset="0"/>
              </a:rPr>
              <a:t>Section 4: </a:t>
            </a:r>
            <a:r>
              <a:rPr lang="en-US" sz="1800" b="1" dirty="0">
                <a:latin typeface="+mj-lt"/>
                <a:ea typeface="Tahoma" panose="020B0604030504040204" pitchFamily="34" charset="0"/>
                <a:cs typeface="Tahoma" panose="020B0604030504040204" pitchFamily="34" charset="0"/>
              </a:rPr>
              <a:t>VOLUNTEER AT HOME AND ABROAD</a:t>
            </a:r>
          </a:p>
          <a:p>
            <a:r>
              <a:rPr lang="en-US" sz="1800" b="1" dirty="0">
                <a:latin typeface="+mj-lt"/>
              </a:rPr>
              <a:t> </a:t>
            </a:r>
          </a:p>
          <a:p>
            <a:r>
              <a:rPr lang="en-US" sz="1800" b="1" dirty="0">
                <a:solidFill>
                  <a:srgbClr val="7F7F7F"/>
                </a:solidFill>
                <a:latin typeface="+mj-lt"/>
                <a:cs typeface="Tahoma" charset="0"/>
              </a:rPr>
              <a:t>Section 5</a:t>
            </a:r>
            <a:r>
              <a:rPr lang="en-US" sz="1800" b="1" dirty="0">
                <a:solidFill>
                  <a:srgbClr val="7F7F7F"/>
                </a:solidFill>
                <a:latin typeface="+mj-lt"/>
                <a:ea typeface="Tahoma" panose="020B0604030504040204" pitchFamily="34" charset="0"/>
                <a:cs typeface="Tahoma" panose="020B0604030504040204" pitchFamily="34" charset="0"/>
              </a:rPr>
              <a:t>: </a:t>
            </a:r>
            <a:r>
              <a:rPr lang="en-US" sz="1800" b="1" dirty="0">
                <a:latin typeface="+mj-lt"/>
                <a:ea typeface="Tahoma" panose="020B0604030504040204" pitchFamily="34" charset="0"/>
                <a:cs typeface="Tahoma" panose="020B0604030504040204" pitchFamily="34" charset="0"/>
              </a:rPr>
              <a:t>VOLUNTOURISM</a:t>
            </a:r>
          </a:p>
          <a:p>
            <a:endParaRPr lang="en-US" sz="1800" b="1" dirty="0">
              <a:latin typeface="+mj-lt"/>
              <a:ea typeface="Tahoma" panose="020B0604030504040204" pitchFamily="34" charset="0"/>
              <a:cs typeface="Tahoma" panose="020B0604030504040204" pitchFamily="34" charset="0"/>
            </a:endParaRPr>
          </a:p>
          <a:p>
            <a:r>
              <a:rPr lang="en-US" sz="1800" b="1" dirty="0">
                <a:solidFill>
                  <a:srgbClr val="7F7F7F"/>
                </a:solidFill>
                <a:latin typeface="+mj-lt"/>
                <a:cs typeface="Tahoma" charset="0"/>
              </a:rPr>
              <a:t>Section 6</a:t>
            </a:r>
            <a:r>
              <a:rPr lang="en-US" sz="1800" b="1" baseline="0" dirty="0">
                <a:solidFill>
                  <a:srgbClr val="7F7F7F"/>
                </a:solidFill>
                <a:latin typeface="+mj-lt"/>
                <a:ea typeface="Tahoma" panose="020B0604030504040204" pitchFamily="34" charset="0"/>
                <a:cs typeface="Tahoma" panose="020B0604030504040204" pitchFamily="34" charset="0"/>
              </a:rPr>
              <a:t>: </a:t>
            </a:r>
            <a:r>
              <a:rPr lang="en-US" sz="1800" b="1" dirty="0">
                <a:latin typeface="+mj-lt"/>
                <a:ea typeface="Tahoma" panose="020B0604030504040204" pitchFamily="34" charset="0"/>
                <a:cs typeface="Tahoma" panose="020B0604030504040204" pitchFamily="34" charset="0"/>
              </a:rPr>
              <a:t>USING PASSIVE INCOME TO BECOME BORDERLESS</a:t>
            </a:r>
          </a:p>
          <a:p>
            <a:pPr eaLnBrk="1" hangingPunct="1">
              <a:lnSpc>
                <a:spcPct val="200000"/>
              </a:lnSpc>
              <a:spcBef>
                <a:spcPct val="20000"/>
              </a:spcBef>
            </a:pPr>
            <a:r>
              <a:rPr lang="en-US" sz="1800" b="1" dirty="0">
                <a:solidFill>
                  <a:srgbClr val="7F7F7F"/>
                </a:solidFill>
                <a:latin typeface="+mj-lt"/>
                <a:cs typeface="Tahoma" charset="0"/>
              </a:rPr>
              <a:t>Section 7: </a:t>
            </a:r>
            <a:r>
              <a:rPr lang="en-US" sz="1800" b="1" dirty="0">
                <a:solidFill>
                  <a:schemeClr val="bg2">
                    <a:lumMod val="10000"/>
                  </a:schemeClr>
                </a:solidFill>
                <a:latin typeface="+mj-lt"/>
                <a:cs typeface="Tahoma" charset="0"/>
              </a:rPr>
              <a:t>ONE STEP AWAY FROM BECOMING BORDERLESS</a:t>
            </a:r>
            <a:endParaRPr lang="en-US" sz="1800" b="1" dirty="0">
              <a:solidFill>
                <a:schemeClr val="bg2">
                  <a:lumMod val="10000"/>
                </a:schemeClr>
              </a:solidFill>
              <a:latin typeface="+mj-lt"/>
              <a:ea typeface="Tahoma" panose="020B0604030504040204" pitchFamily="34" charset="0"/>
              <a:cs typeface="Tahoma" panose="020B0604030504040204" pitchFamily="34" charset="0"/>
            </a:endParaRPr>
          </a:p>
          <a:p>
            <a:pPr eaLnBrk="1" hangingPunct="1">
              <a:lnSpc>
                <a:spcPct val="200000"/>
              </a:lnSpc>
              <a:spcBef>
                <a:spcPct val="20000"/>
              </a:spcBef>
              <a:buFont typeface="Arial" charset="0"/>
              <a:buNone/>
            </a:pPr>
            <a:endParaRPr lang="en-US" sz="1800" b="1" dirty="0">
              <a:solidFill>
                <a:srgbClr val="7F7F7F"/>
              </a:solidFill>
              <a:latin typeface="+mj-lt"/>
              <a:cs typeface="Tahoma" charset="0"/>
            </a:endParaRPr>
          </a:p>
        </p:txBody>
      </p:sp>
      <p:sp>
        <p:nvSpPr>
          <p:cNvPr id="5" name="Slide Number Placeholder 4"/>
          <p:cNvSpPr>
            <a:spLocks noGrp="1"/>
          </p:cNvSpPr>
          <p:nvPr>
            <p:ph type="sldNum" sz="quarter" idx="4294967295"/>
          </p:nvPr>
        </p:nvSpPr>
        <p:spPr>
          <a:xfrm>
            <a:off x="5959475" y="9323388"/>
            <a:ext cx="1812925" cy="534987"/>
          </a:xfrm>
        </p:spPr>
        <p:txBody>
          <a:bodyPr/>
          <a:lstStyle/>
          <a:p>
            <a:fld id="{270779AF-FBE4-CD49-8F70-C8E67A1E58E2}" type="slidenum">
              <a:rPr lang="en-US" smtClean="0"/>
              <a:t>3</a:t>
            </a:fld>
            <a:endParaRPr lang="en-US"/>
          </a:p>
        </p:txBody>
      </p:sp>
      <p:sp>
        <p:nvSpPr>
          <p:cNvPr id="8" name="Teardrop 7"/>
          <p:cNvSpPr/>
          <p:nvPr/>
        </p:nvSpPr>
        <p:spPr>
          <a:xfrm rot="10800000">
            <a:off x="1005880" y="2984857"/>
            <a:ext cx="432048" cy="504056"/>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solidFill>
                <a:srgbClr val="FFC000"/>
              </a:solidFill>
            </a:endParaRPr>
          </a:p>
        </p:txBody>
      </p:sp>
    </p:spTree>
    <p:extLst>
      <p:ext uri="{BB962C8B-B14F-4D97-AF65-F5344CB8AC3E}">
        <p14:creationId xmlns:p14="http://schemas.microsoft.com/office/powerpoint/2010/main" val="2950109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5400000">
            <a:off x="1350582" y="1503776"/>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1268600" y="2292896"/>
            <a:ext cx="5616624" cy="5355312"/>
          </a:xfrm>
          <a:prstGeom prst="rect">
            <a:avLst/>
          </a:prstGeom>
          <a:noFill/>
        </p:spPr>
        <p:txBody>
          <a:bodyPr wrap="square">
            <a:spAutoFit/>
          </a:bodyPr>
          <a:lstStyle/>
          <a:p>
            <a:endParaRPr lang="en-US" b="1" dirty="0"/>
          </a:p>
          <a:p>
            <a:r>
              <a:rPr lang="en-US" b="1" dirty="0"/>
              <a:t>	</a:t>
            </a:r>
            <a:r>
              <a:rPr lang="en-US" dirty="0"/>
              <a:t>But how will you be able to afford to do all the travelling and volunteer work that your heart so passionately desires? Robert Kiyosaki (author of </a:t>
            </a:r>
            <a:r>
              <a:rPr lang="en-US" i="1" dirty="0"/>
              <a:t>Rich Dad, Poor Dad</a:t>
            </a:r>
            <a:r>
              <a:rPr lang="en-US" dirty="0"/>
              <a:t>) suggests that passive income is one of the most important ways to create wealth and stability in your finances (and thus, your life). He says that passive income is “generally derived from real estate, royalties, and distributions, and is the easiest income to build wealth with.” Having a passive income source (or sources) is vital to freeing up your time (and spirit) in such a way that you are able to pursue your greatest passions and joys. For nurses, particularly, a passive income is the thing that will allow you the freedom to become borderless and engage in all the activities (like volunteer work and travelling) that you wish to experience.</a:t>
            </a:r>
          </a:p>
          <a:p>
            <a:r>
              <a:rPr lang="en-CA" b="1" dirty="0"/>
              <a:t> </a:t>
            </a:r>
            <a:endParaRPr lang="en-US" b="1" dirty="0"/>
          </a:p>
          <a:p>
            <a:r>
              <a:rPr lang="en-CA" b="1" dirty="0"/>
              <a:t> </a:t>
            </a:r>
            <a:endParaRPr lang="en-US" b="1" dirty="0"/>
          </a:p>
          <a:p>
            <a:endParaRPr lang="en-US" dirty="0"/>
          </a:p>
        </p:txBody>
      </p:sp>
      <p:sp>
        <p:nvSpPr>
          <p:cNvPr id="4" name="TextBox 3"/>
          <p:cNvSpPr txBox="1"/>
          <p:nvPr/>
        </p:nvSpPr>
        <p:spPr>
          <a:xfrm>
            <a:off x="1950614" y="1216339"/>
            <a:ext cx="4252595" cy="954107"/>
          </a:xfrm>
          <a:prstGeom prst="rect">
            <a:avLst/>
          </a:prstGeom>
          <a:noFill/>
        </p:spPr>
        <p:txBody>
          <a:bodyPr wrap="square">
            <a:spAutoFit/>
          </a:bodyPr>
          <a:lstStyle/>
          <a:p>
            <a:r>
              <a:rPr lang="en-US" sz="2800" b="1" dirty="0"/>
              <a:t>PASSIVE INCOME CAN SET YOU FREE </a:t>
            </a:r>
          </a:p>
        </p:txBody>
      </p:sp>
      <p:sp>
        <p:nvSpPr>
          <p:cNvPr id="5" name="Slide Number Placeholder 4"/>
          <p:cNvSpPr>
            <a:spLocks noGrp="1"/>
          </p:cNvSpPr>
          <p:nvPr>
            <p:ph type="sldNum" sz="quarter" idx="12"/>
          </p:nvPr>
        </p:nvSpPr>
        <p:spPr/>
        <p:txBody>
          <a:bodyPr/>
          <a:lstStyle/>
          <a:p>
            <a:fld id="{270779AF-FBE4-CD49-8F70-C8E67A1E58E2}" type="slidenum">
              <a:rPr lang="en-US" smtClean="0"/>
              <a:t>30</a:t>
            </a:fld>
            <a:endParaRPr lang="en-US"/>
          </a:p>
        </p:txBody>
      </p:sp>
    </p:spTree>
    <p:extLst>
      <p:ext uri="{BB962C8B-B14F-4D97-AF65-F5344CB8AC3E}">
        <p14:creationId xmlns:p14="http://schemas.microsoft.com/office/powerpoint/2010/main" val="386578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31</a:t>
            </a:fld>
            <a:endParaRPr lang="en-US" dirty="0"/>
          </a:p>
        </p:txBody>
      </p:sp>
      <p:sp>
        <p:nvSpPr>
          <p:cNvPr id="3" name="TextBox 2"/>
          <p:cNvSpPr txBox="1"/>
          <p:nvPr/>
        </p:nvSpPr>
        <p:spPr>
          <a:xfrm>
            <a:off x="1365920" y="2220888"/>
            <a:ext cx="5472608" cy="6186309"/>
          </a:xfrm>
          <a:prstGeom prst="rect">
            <a:avLst/>
          </a:prstGeom>
          <a:noFill/>
        </p:spPr>
        <p:txBody>
          <a:bodyPr wrap="square" rtlCol="0">
            <a:spAutoFit/>
          </a:bodyPr>
          <a:lstStyle/>
          <a:p>
            <a:r>
              <a:rPr lang="en-US" dirty="0"/>
              <a:t> </a:t>
            </a:r>
          </a:p>
          <a:p>
            <a:r>
              <a:rPr lang="en-US" dirty="0"/>
              <a:t>	But how do you know which path to passive income is right for you? And how will you know which ventures to invest in or what products to sell? The key is to let your passion guide you. It’s incredibly important to figure out what your passions are and what motivates you in life </a:t>
            </a:r>
            <a:r>
              <a:rPr lang="en-US" i="1" dirty="0"/>
              <a:t>before</a:t>
            </a:r>
            <a:r>
              <a:rPr lang="en-US" dirty="0"/>
              <a:t> investing in something (after all, loving what you do leads to fruitful and joyous endeavors). The same applies to figuring out which business venture is right for you. Letting your passions guide you is vital to helping you find the best niche market or creative business development in your field since you yourself are an expert in what you do and what you love. I say this from personal experience having only recently discovered my true passions (or the “why’s” in my life) other than nursing, which are: creating change for others and improving myself, learning more about life through volunteerism and travel, and sharing my experiences and hopefully inspiring other nurses so that they can also achieve greater success and true happiness, just as I continue to do.</a:t>
            </a:r>
          </a:p>
          <a:p>
            <a:r>
              <a:rPr lang="en-US" dirty="0"/>
              <a:t>	</a:t>
            </a:r>
          </a:p>
        </p:txBody>
      </p:sp>
      <p:sp>
        <p:nvSpPr>
          <p:cNvPr id="4" name="TextBox 3"/>
          <p:cNvSpPr txBox="1"/>
          <p:nvPr/>
        </p:nvSpPr>
        <p:spPr>
          <a:xfrm>
            <a:off x="2086000" y="1180334"/>
            <a:ext cx="4252595" cy="954107"/>
          </a:xfrm>
          <a:prstGeom prst="rect">
            <a:avLst/>
          </a:prstGeom>
          <a:noFill/>
        </p:spPr>
        <p:txBody>
          <a:bodyPr wrap="square">
            <a:spAutoFit/>
          </a:bodyPr>
          <a:lstStyle/>
          <a:p>
            <a:r>
              <a:rPr lang="en-US" sz="2800" b="1" dirty="0"/>
              <a:t>FINDING YOUR “WHY” TO FIND YOUR “HOW” </a:t>
            </a:r>
          </a:p>
        </p:txBody>
      </p:sp>
      <p:sp>
        <p:nvSpPr>
          <p:cNvPr id="5" name="Teardrop 4"/>
          <p:cNvSpPr/>
          <p:nvPr/>
        </p:nvSpPr>
        <p:spPr>
          <a:xfrm rot="5400000">
            <a:off x="1470341" y="1503775"/>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6221320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32</a:t>
            </a:fld>
            <a:endParaRPr lang="en-US" dirty="0"/>
          </a:p>
        </p:txBody>
      </p:sp>
      <p:sp>
        <p:nvSpPr>
          <p:cNvPr id="3" name="Rectangle 2"/>
          <p:cNvSpPr/>
          <p:nvPr/>
        </p:nvSpPr>
        <p:spPr>
          <a:xfrm>
            <a:off x="1581944" y="1644824"/>
            <a:ext cx="5040560" cy="4524315"/>
          </a:xfrm>
          <a:prstGeom prst="rect">
            <a:avLst/>
          </a:prstGeom>
        </p:spPr>
        <p:txBody>
          <a:bodyPr wrap="square">
            <a:spAutoFit/>
          </a:bodyPr>
          <a:lstStyle/>
          <a:p>
            <a:r>
              <a:rPr lang="en-US" dirty="0"/>
              <a:t>	If the idea of figuring out your innermost passions seems too daunting, consider this: I began my journey through the simple act of reading self-help books and watching online training videos over the summer, as well as attending a T. Harv Eker seminar in Amsterdam in July. Taking these small steps in the right direction gave me the tools to examine my true motivations, which in turn lead to a wonderful “aha-experience” about money, success, happiness, and giving back. It was the kind of experience that came about through self-discovery and not through any kind of formal schooling or degree program. Both my perspective and my future plans have since completely changed and now include things like earning a master’s degree, buying a car, and applying for a home loan.</a:t>
            </a:r>
          </a:p>
        </p:txBody>
      </p:sp>
    </p:spTree>
    <p:extLst>
      <p:ext uri="{BB962C8B-B14F-4D97-AF65-F5344CB8AC3E}">
        <p14:creationId xmlns:p14="http://schemas.microsoft.com/office/powerpoint/2010/main" val="20072642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33</a:t>
            </a:fld>
            <a:endParaRPr lang="en-US" dirty="0"/>
          </a:p>
        </p:txBody>
      </p:sp>
      <p:sp>
        <p:nvSpPr>
          <p:cNvPr id="3" name="TextBox 2"/>
          <p:cNvSpPr txBox="1"/>
          <p:nvPr/>
        </p:nvSpPr>
        <p:spPr>
          <a:xfrm>
            <a:off x="1439989" y="2285007"/>
            <a:ext cx="5544616" cy="3416320"/>
          </a:xfrm>
          <a:prstGeom prst="rect">
            <a:avLst/>
          </a:prstGeom>
          <a:noFill/>
        </p:spPr>
        <p:txBody>
          <a:bodyPr wrap="square" rtlCol="0">
            <a:spAutoFit/>
          </a:bodyPr>
          <a:lstStyle/>
          <a:p>
            <a:r>
              <a:rPr lang="en-US" dirty="0"/>
              <a:t> </a:t>
            </a:r>
          </a:p>
          <a:p>
            <a:r>
              <a:rPr lang="en-US" dirty="0"/>
              <a:t>	Once you’ve discovered your passions and motivations, and considered those together with your experience and skills, you’ll be able to apply this knowledge to developing your own passive income opportunities. However, if that still feels daunting or overwhelming, consider any of my top three ideas for passive income. They are all perfectly suited for beginners, especially in terms of the time, money, knowledge, and capabilities required. </a:t>
            </a:r>
          </a:p>
          <a:p>
            <a:r>
              <a:rPr lang="en-US" dirty="0"/>
              <a:t> </a:t>
            </a:r>
          </a:p>
          <a:p>
            <a:endParaRPr lang="en-US" dirty="0"/>
          </a:p>
        </p:txBody>
      </p:sp>
      <p:sp>
        <p:nvSpPr>
          <p:cNvPr id="4" name="TextBox 3"/>
          <p:cNvSpPr txBox="1"/>
          <p:nvPr/>
        </p:nvSpPr>
        <p:spPr>
          <a:xfrm>
            <a:off x="2086000" y="1180334"/>
            <a:ext cx="4252595" cy="954107"/>
          </a:xfrm>
          <a:prstGeom prst="rect">
            <a:avLst/>
          </a:prstGeom>
          <a:noFill/>
        </p:spPr>
        <p:txBody>
          <a:bodyPr wrap="square">
            <a:spAutoFit/>
          </a:bodyPr>
          <a:lstStyle/>
          <a:p>
            <a:r>
              <a:rPr lang="en-US" sz="2800" b="1" dirty="0"/>
              <a:t>FROM ME TO YOU: MY TOP 3 PASSIVE INCOME IDEAS</a:t>
            </a:r>
          </a:p>
        </p:txBody>
      </p:sp>
      <p:sp>
        <p:nvSpPr>
          <p:cNvPr id="5" name="Teardrop 4"/>
          <p:cNvSpPr/>
          <p:nvPr/>
        </p:nvSpPr>
        <p:spPr>
          <a:xfrm rot="5400000">
            <a:off x="1470341" y="1503775"/>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1305347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34</a:t>
            </a:fld>
            <a:endParaRPr lang="en-US" dirty="0"/>
          </a:p>
        </p:txBody>
      </p:sp>
      <p:sp>
        <p:nvSpPr>
          <p:cNvPr id="3" name="Rectangle 2"/>
          <p:cNvSpPr/>
          <p:nvPr/>
        </p:nvSpPr>
        <p:spPr>
          <a:xfrm>
            <a:off x="1653952" y="1284784"/>
            <a:ext cx="4968552" cy="5355312"/>
          </a:xfrm>
          <a:prstGeom prst="rect">
            <a:avLst/>
          </a:prstGeom>
        </p:spPr>
        <p:txBody>
          <a:bodyPr wrap="square">
            <a:spAutoFit/>
          </a:bodyPr>
          <a:lstStyle/>
          <a:p>
            <a:r>
              <a:rPr lang="en-US" sz="2400" b="1" u="sng" dirty="0"/>
              <a:t>Advertising and Affiliate Marketing for Your Blog</a:t>
            </a:r>
          </a:p>
          <a:p>
            <a:endParaRPr lang="en-US" sz="2400" b="1" dirty="0"/>
          </a:p>
          <a:p>
            <a:r>
              <a:rPr lang="en-US" dirty="0"/>
              <a:t>	There are many ways to earn passive income, many of which involve never even having to leave your home. One of my favorite ways to do this is through blogging while featuring paid advertisements and affiliate marketing. This can be done by promoting an affiliate product or service on your site, by using Google Adsense targeted marketing for advertisements, approaching companies directly in order to develop marketing relationships, or even just signing up with an advertiser/publisher connection program. You can also create a press kit and solicit advertisers directly through your blog (after all, if they found you they’re going to know that other people will too!).</a:t>
            </a:r>
          </a:p>
        </p:txBody>
      </p:sp>
    </p:spTree>
    <p:extLst>
      <p:ext uri="{BB962C8B-B14F-4D97-AF65-F5344CB8AC3E}">
        <p14:creationId xmlns:p14="http://schemas.microsoft.com/office/powerpoint/2010/main" val="7917715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35</a:t>
            </a:fld>
            <a:endParaRPr lang="en-US" dirty="0"/>
          </a:p>
        </p:txBody>
      </p:sp>
      <p:sp>
        <p:nvSpPr>
          <p:cNvPr id="3" name="TextBox 2"/>
          <p:cNvSpPr txBox="1"/>
          <p:nvPr/>
        </p:nvSpPr>
        <p:spPr>
          <a:xfrm>
            <a:off x="1437928" y="1356792"/>
            <a:ext cx="5256585" cy="4708981"/>
          </a:xfrm>
          <a:prstGeom prst="rect">
            <a:avLst/>
          </a:prstGeom>
          <a:noFill/>
        </p:spPr>
        <p:txBody>
          <a:bodyPr wrap="square" rtlCol="0">
            <a:spAutoFit/>
          </a:bodyPr>
          <a:lstStyle/>
          <a:p>
            <a:r>
              <a:rPr lang="en-US" sz="2400" b="1" u="sng" dirty="0"/>
              <a:t>Setting Up an Online Store</a:t>
            </a:r>
          </a:p>
          <a:p>
            <a:endParaRPr lang="en-US" sz="2400" b="1" dirty="0"/>
          </a:p>
          <a:p>
            <a:r>
              <a:rPr lang="en-US" dirty="0"/>
              <a:t>	Setting up an online shopping business is a great way to put your skills and expertise to use. An online store can sell anything from handmade greeting cards, to personalized first-aid kits, to self-published how-to guides, etc. (the sky is the limit!). While, initially, an online store will not be purely passive, once it’s been set up it will become much less involved. Additionally, after the initial set up, the owner can easily apply new business strategies, such as hiring competent and energetic people as a way of delegating the workload as well as using the right tools to automate the business further and make it even more passive. </a:t>
            </a:r>
          </a:p>
          <a:p>
            <a:endParaRPr lang="en-US" dirty="0"/>
          </a:p>
          <a:p>
            <a:r>
              <a:rPr lang="en-US" dirty="0"/>
              <a:t> </a:t>
            </a:r>
          </a:p>
        </p:txBody>
      </p:sp>
    </p:spTree>
    <p:extLst>
      <p:ext uri="{BB962C8B-B14F-4D97-AF65-F5344CB8AC3E}">
        <p14:creationId xmlns:p14="http://schemas.microsoft.com/office/powerpoint/2010/main" val="20693730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36</a:t>
            </a:fld>
            <a:endParaRPr lang="en-US" dirty="0"/>
          </a:p>
        </p:txBody>
      </p:sp>
      <p:sp>
        <p:nvSpPr>
          <p:cNvPr id="3" name="Rectangle 2"/>
          <p:cNvSpPr/>
          <p:nvPr/>
        </p:nvSpPr>
        <p:spPr>
          <a:xfrm>
            <a:off x="1653952" y="1068760"/>
            <a:ext cx="4824536" cy="4431983"/>
          </a:xfrm>
          <a:prstGeom prst="rect">
            <a:avLst/>
          </a:prstGeom>
        </p:spPr>
        <p:txBody>
          <a:bodyPr wrap="square">
            <a:spAutoFit/>
          </a:bodyPr>
          <a:lstStyle/>
          <a:p>
            <a:endParaRPr lang="en-US" dirty="0"/>
          </a:p>
          <a:p>
            <a:r>
              <a:rPr lang="en-US" sz="2400" b="1" u="sng" dirty="0"/>
              <a:t>Networking Business</a:t>
            </a:r>
          </a:p>
          <a:p>
            <a:endParaRPr lang="en-US" sz="2400" b="1" dirty="0"/>
          </a:p>
          <a:p>
            <a:r>
              <a:rPr lang="en-US" dirty="0"/>
              <a:t>	Networking businesses (MLM-companies) like Avon, Amway, and Herbalife, etc. are also great opportunities for passive income. They involve utilizing the inter-personal skills you already have to supply products that people need. In turn, you’ll collect commissions on sales as well as other benefits. Additionally, because they often involve using catalogues, there’s very little time and work involved and thus great for maintaining a passive income while using up very little of your time (which could be better spent pursuing your true passions and volunteering!).</a:t>
            </a:r>
          </a:p>
        </p:txBody>
      </p:sp>
    </p:spTree>
    <p:extLst>
      <p:ext uri="{BB962C8B-B14F-4D97-AF65-F5344CB8AC3E}">
        <p14:creationId xmlns:p14="http://schemas.microsoft.com/office/powerpoint/2010/main" val="18023118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392238" y="3614853"/>
            <a:ext cx="5590306"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a:solidFill>
                  <a:schemeClr val="bg1"/>
                </a:solidFill>
                <a:latin typeface="+mj-lt"/>
              </a:rPr>
              <a:t>One </a:t>
            </a:r>
            <a:r>
              <a:rPr lang="en-US" sz="5000" b="1" dirty="0">
                <a:solidFill>
                  <a:schemeClr val="bg1"/>
                </a:solidFill>
                <a:latin typeface="+mj-lt"/>
              </a:rPr>
              <a:t>Step Away from Becoming Borderless</a:t>
            </a:r>
          </a:p>
        </p:txBody>
      </p:sp>
      <p:sp>
        <p:nvSpPr>
          <p:cNvPr id="10" name="TextBox 9"/>
          <p:cNvSpPr txBox="1"/>
          <p:nvPr/>
        </p:nvSpPr>
        <p:spPr>
          <a:xfrm>
            <a:off x="1392238" y="1512888"/>
            <a:ext cx="1653722" cy="606961"/>
          </a:xfrm>
          <a:prstGeom prst="rect">
            <a:avLst/>
          </a:prstGeom>
          <a:noFill/>
        </p:spPr>
        <p:txBody>
          <a:bodyPr wrap="none">
            <a:spAutoFit/>
          </a:bodyPr>
          <a:lstStyle/>
          <a:p>
            <a:pPr fontAlgn="auto">
              <a:lnSpc>
                <a:spcPct val="110000"/>
              </a:lnSpc>
              <a:spcBef>
                <a:spcPts val="0"/>
              </a:spcBef>
              <a:spcAft>
                <a:spcPts val="0"/>
              </a:spcAft>
              <a:defRPr/>
            </a:pPr>
            <a:r>
              <a:rPr lang="en-US" sz="3200" b="1" dirty="0">
                <a:solidFill>
                  <a:srgbClr val="333333"/>
                </a:solidFill>
                <a:latin typeface="+mj-lt"/>
                <a:ea typeface="+mn-ea"/>
                <a:cs typeface="Lato Black"/>
              </a:rPr>
              <a:t>SECTION</a:t>
            </a:r>
          </a:p>
        </p:txBody>
      </p:sp>
      <p:sp>
        <p:nvSpPr>
          <p:cNvPr id="11" name="TextBox 5"/>
          <p:cNvSpPr txBox="1">
            <a:spLocks noChangeArrowheads="1"/>
          </p:cNvSpPr>
          <p:nvPr/>
        </p:nvSpPr>
        <p:spPr bwMode="auto">
          <a:xfrm>
            <a:off x="2887687" y="1336907"/>
            <a:ext cx="31654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7</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37</a:t>
            </a:fld>
            <a:endParaRPr lang="en-US" dirty="0"/>
          </a:p>
        </p:txBody>
      </p:sp>
    </p:spTree>
    <p:extLst>
      <p:ext uri="{BB962C8B-B14F-4D97-AF65-F5344CB8AC3E}">
        <p14:creationId xmlns:p14="http://schemas.microsoft.com/office/powerpoint/2010/main" val="18749810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65920" y="1284784"/>
            <a:ext cx="5400601" cy="7017306"/>
          </a:xfrm>
          <a:prstGeom prst="rect">
            <a:avLst/>
          </a:prstGeom>
          <a:noFill/>
        </p:spPr>
        <p:txBody>
          <a:bodyPr wrap="square">
            <a:spAutoFit/>
          </a:bodyPr>
          <a:lstStyle/>
          <a:p>
            <a:r>
              <a:rPr lang="en-US" dirty="0"/>
              <a:t>	So are you ready to come on this adventure with me and set off on your own discovery of passion and happiness!?! I’m so very excited to be a part of this journey with you and can’t wait to share more about my passive income ideas and the path to success and happiness since I too am taking this journey. Every day, I am learning more and more by reading, attending seminars, taking online courses and meeting other professionals, and eventually putting everything I’ve learned into action. Not to mention engaging in my top three passive income sources to reach financial stability and borderlessness. Because I am involved in these passive income sources, I am excited to share with you everything I’ve learned on my way (so that you can benefit from my successes and failures). I have been interested in business my entire life, having grown up in a family where my parents were involved in business, in addition to their other careers as a teacher (my mother) and a politician (my father). Thus, they both instilled in me great desires to never stop learning and growing and, perhaps more importantly, never stop trying to impart that same knowledge onto others so that they too can reap the benefits of our success.</a:t>
            </a:r>
            <a:endParaRPr lang="hu-HU" dirty="0"/>
          </a:p>
          <a:p>
            <a:endParaRPr lang="hu-HU" dirty="0"/>
          </a:p>
          <a:p>
            <a:endParaRPr lang="en-US" dirty="0"/>
          </a:p>
        </p:txBody>
      </p:sp>
      <p:sp>
        <p:nvSpPr>
          <p:cNvPr id="5" name="Slide Number Placeholder 4"/>
          <p:cNvSpPr>
            <a:spLocks noGrp="1"/>
          </p:cNvSpPr>
          <p:nvPr>
            <p:ph type="sldNum" sz="quarter" idx="12"/>
          </p:nvPr>
        </p:nvSpPr>
        <p:spPr/>
        <p:txBody>
          <a:bodyPr/>
          <a:lstStyle/>
          <a:p>
            <a:fld id="{270779AF-FBE4-CD49-8F70-C8E67A1E58E2}" type="slidenum">
              <a:rPr lang="en-US" smtClean="0"/>
              <a:t>38</a:t>
            </a:fld>
            <a:endParaRPr lang="en-US"/>
          </a:p>
        </p:txBody>
      </p:sp>
    </p:spTree>
    <p:extLst>
      <p:ext uri="{BB962C8B-B14F-4D97-AF65-F5344CB8AC3E}">
        <p14:creationId xmlns:p14="http://schemas.microsoft.com/office/powerpoint/2010/main" val="10287785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39</a:t>
            </a:fld>
            <a:endParaRPr lang="en-US" dirty="0"/>
          </a:p>
        </p:txBody>
      </p:sp>
      <p:sp>
        <p:nvSpPr>
          <p:cNvPr id="3" name="TextBox 2"/>
          <p:cNvSpPr txBox="1"/>
          <p:nvPr/>
        </p:nvSpPr>
        <p:spPr>
          <a:xfrm>
            <a:off x="789856" y="3517032"/>
            <a:ext cx="6665932" cy="1754326"/>
          </a:xfrm>
          <a:prstGeom prst="rect">
            <a:avLst/>
          </a:prstGeom>
          <a:noFill/>
        </p:spPr>
        <p:txBody>
          <a:bodyPr wrap="square" rtlCol="0">
            <a:spAutoFit/>
          </a:bodyPr>
          <a:lstStyle/>
          <a:p>
            <a:pPr algn="ctr"/>
            <a:r>
              <a:rPr lang="en-CA" dirty="0">
                <a:solidFill>
                  <a:schemeClr val="bg1"/>
                </a:solidFill>
              </a:rPr>
              <a:t>If you have any questions related to the information</a:t>
            </a:r>
            <a:endParaRPr lang="en-US" dirty="0">
              <a:solidFill>
                <a:schemeClr val="bg1"/>
              </a:solidFill>
            </a:endParaRPr>
          </a:p>
          <a:p>
            <a:pPr algn="ctr"/>
            <a:r>
              <a:rPr lang="en-CA" dirty="0">
                <a:solidFill>
                  <a:schemeClr val="bg1"/>
                </a:solidFill>
              </a:rPr>
              <a:t>given in this short e-book, feel free to visit</a:t>
            </a:r>
            <a:endParaRPr lang="en-US" dirty="0">
              <a:solidFill>
                <a:schemeClr val="bg1"/>
              </a:solidFill>
            </a:endParaRPr>
          </a:p>
          <a:p>
            <a:pPr algn="ctr"/>
            <a:r>
              <a:rPr lang="en-CA" dirty="0">
                <a:solidFill>
                  <a:schemeClr val="bg1"/>
                </a:solidFill>
              </a:rPr>
              <a:t>borderlessnurse.com and send them</a:t>
            </a:r>
            <a:endParaRPr lang="en-US" dirty="0">
              <a:solidFill>
                <a:schemeClr val="bg1"/>
              </a:solidFill>
            </a:endParaRPr>
          </a:p>
          <a:p>
            <a:pPr algn="ctr"/>
            <a:r>
              <a:rPr lang="en-CA" dirty="0">
                <a:solidFill>
                  <a:schemeClr val="bg1"/>
                </a:solidFill>
              </a:rPr>
              <a:t>my way. I’ll do my best to respond to them as</a:t>
            </a:r>
            <a:endParaRPr lang="en-US" dirty="0">
              <a:solidFill>
                <a:schemeClr val="bg1"/>
              </a:solidFill>
            </a:endParaRPr>
          </a:p>
          <a:p>
            <a:pPr algn="ctr"/>
            <a:r>
              <a:rPr lang="en-CA" dirty="0">
                <a:solidFill>
                  <a:schemeClr val="bg1"/>
                </a:solidFill>
              </a:rPr>
              <a:t>soon as possible.</a:t>
            </a:r>
            <a:endParaRPr lang="en-US" dirty="0">
              <a:solidFill>
                <a:schemeClr val="bg1"/>
              </a:solidFill>
            </a:endParaRPr>
          </a:p>
          <a:p>
            <a:pPr algn="ctr"/>
            <a:endParaRPr lang="en-US" dirty="0">
              <a:solidFill>
                <a:schemeClr val="bg1"/>
              </a:solidFill>
            </a:endParaRPr>
          </a:p>
        </p:txBody>
      </p:sp>
    </p:spTree>
    <p:extLst>
      <p:ext uri="{BB962C8B-B14F-4D97-AF65-F5344CB8AC3E}">
        <p14:creationId xmlns:p14="http://schemas.microsoft.com/office/powerpoint/2010/main" val="761376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365920" y="3780700"/>
            <a:ext cx="5616624" cy="24006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dirty="0">
                <a:solidFill>
                  <a:schemeClr val="bg1"/>
                </a:solidFill>
                <a:latin typeface="+mj-lt"/>
                <a:ea typeface="Tahoma" charset="0"/>
                <a:cs typeface="Tahoma" charset="0"/>
              </a:rPr>
              <a:t>DON´T LET BURNOUT STEAL YOUR PASSION!</a:t>
            </a:r>
          </a:p>
        </p:txBody>
      </p:sp>
      <p:sp>
        <p:nvSpPr>
          <p:cNvPr id="10" name="TextBox 9"/>
          <p:cNvSpPr txBox="1"/>
          <p:nvPr/>
        </p:nvSpPr>
        <p:spPr>
          <a:xfrm>
            <a:off x="1437928" y="1512888"/>
            <a:ext cx="1656184" cy="634020"/>
          </a:xfrm>
          <a:prstGeom prst="rect">
            <a:avLst/>
          </a:prstGeom>
          <a:noFill/>
        </p:spPr>
        <p:txBody>
          <a:bodyPr wrap="square">
            <a:spAutoFit/>
          </a:bodyPr>
          <a:lstStyle/>
          <a:p>
            <a:pPr fontAlgn="auto">
              <a:lnSpc>
                <a:spcPct val="110000"/>
              </a:lnSpc>
              <a:spcBef>
                <a:spcPts val="0"/>
              </a:spcBef>
              <a:spcAft>
                <a:spcPts val="0"/>
              </a:spcAft>
              <a:defRPr/>
            </a:pPr>
            <a:r>
              <a:rPr lang="en-US" sz="3200" b="1" dirty="0">
                <a:solidFill>
                  <a:srgbClr val="333333"/>
                </a:solidFill>
                <a:latin typeface="+mj-lt"/>
                <a:ea typeface="Hiragino Kaku Gothic ProN W6" charset="-128"/>
                <a:cs typeface="Hiragino Kaku Gothic ProN W6" charset="-128"/>
              </a:rPr>
              <a:t>SECTION</a:t>
            </a:r>
          </a:p>
        </p:txBody>
      </p:sp>
      <p:sp>
        <p:nvSpPr>
          <p:cNvPr id="11" name="TextBox 5"/>
          <p:cNvSpPr txBox="1">
            <a:spLocks noChangeArrowheads="1"/>
          </p:cNvSpPr>
          <p:nvPr/>
        </p:nvSpPr>
        <p:spPr bwMode="auto">
          <a:xfrm>
            <a:off x="2897584" y="1408212"/>
            <a:ext cx="39305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1</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4</a:t>
            </a:fld>
            <a:endParaRPr lang="en-US" dirty="0"/>
          </a:p>
        </p:txBody>
      </p:sp>
    </p:spTree>
    <p:extLst>
      <p:ext uri="{BB962C8B-B14F-4D97-AF65-F5344CB8AC3E}">
        <p14:creationId xmlns:p14="http://schemas.microsoft.com/office/powerpoint/2010/main" val="2970944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5400000">
            <a:off x="1109731" y="945803"/>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1077888" y="1783959"/>
            <a:ext cx="5904655" cy="7017306"/>
          </a:xfrm>
          <a:prstGeom prst="rect">
            <a:avLst/>
          </a:prstGeom>
          <a:noFill/>
        </p:spPr>
        <p:txBody>
          <a:bodyPr wrap="square">
            <a:spAutoFit/>
          </a:bodyPr>
          <a:lstStyle/>
          <a:p>
            <a:r>
              <a:rPr lang="en-US" dirty="0"/>
              <a:t>	From ever-increasing workloads and emotional fatigue to unsupportive employers and mundane work routines, the nature of a career in nursing leaves most nurses susceptible to dissatisfaction and burnout. But what good is it to have caregivers—the very people looking after us in our most vulnerable states—feeling rundown and dissatisfied with their lives? How can you care for others when you’re not taking care of yourself? </a:t>
            </a:r>
          </a:p>
          <a:p>
            <a:r>
              <a:rPr lang="en-US" dirty="0"/>
              <a:t>	</a:t>
            </a:r>
          </a:p>
          <a:p>
            <a:r>
              <a:rPr lang="en-US" dirty="0"/>
              <a:t>	One of the best ways to help beat the doldrums at work, keep your spirits up, and rejuvenate your health is through volunteering. It may seem counter-intuitive (how can giving more be a way to regain what you’ve already lost?) but the truth is that by giving in different and interesting ways, the benefits are innumerable. When volunteering, particularly volunteering abroad, nurses can gain access to learn about new treatments, experience new and challenging situations, and even off-set the cost of travelling as a way to engage with new cultures and places. Additionally, once rejuvenated, a nurse who has been volunteering abroad is able to return to their everyday life with a new perspective and a new lease on life, making them even more productive and, more importantly, happier with their life. Until, of course, they’re ready for their next great adventure!</a:t>
            </a:r>
          </a:p>
          <a:p>
            <a:r>
              <a:rPr lang="en-US" dirty="0"/>
              <a:t>	 </a:t>
            </a:r>
          </a:p>
        </p:txBody>
      </p:sp>
      <p:sp>
        <p:nvSpPr>
          <p:cNvPr id="5" name="Slide Number Placeholder 4"/>
          <p:cNvSpPr>
            <a:spLocks noGrp="1"/>
          </p:cNvSpPr>
          <p:nvPr>
            <p:ph type="sldNum" sz="quarter" idx="12"/>
          </p:nvPr>
        </p:nvSpPr>
        <p:spPr/>
        <p:txBody>
          <a:bodyPr/>
          <a:lstStyle/>
          <a:p>
            <a:fld id="{270779AF-FBE4-CD49-8F70-C8E67A1E58E2}" type="slidenum">
              <a:rPr lang="en-US" smtClean="0"/>
              <a:t>5</a:t>
            </a:fld>
            <a:endParaRPr lang="en-US"/>
          </a:p>
        </p:txBody>
      </p:sp>
    </p:spTree>
    <p:extLst>
      <p:ext uri="{BB962C8B-B14F-4D97-AF65-F5344CB8AC3E}">
        <p14:creationId xmlns:p14="http://schemas.microsoft.com/office/powerpoint/2010/main" val="4089553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6</a:t>
            </a:fld>
            <a:endParaRPr lang="en-US" dirty="0"/>
          </a:p>
        </p:txBody>
      </p:sp>
      <p:sp>
        <p:nvSpPr>
          <p:cNvPr id="3" name="Rectangle 2"/>
          <p:cNvSpPr/>
          <p:nvPr/>
        </p:nvSpPr>
        <p:spPr>
          <a:xfrm>
            <a:off x="1149896" y="1212776"/>
            <a:ext cx="5544616" cy="3970318"/>
          </a:xfrm>
          <a:prstGeom prst="rect">
            <a:avLst/>
          </a:prstGeom>
        </p:spPr>
        <p:txBody>
          <a:bodyPr wrap="square">
            <a:spAutoFit/>
          </a:bodyPr>
          <a:lstStyle/>
          <a:p>
            <a:r>
              <a:rPr lang="en-US" dirty="0"/>
              <a:t>	Admittedly, there are financial concerns in donating one’s time both because it takes away from the regular paycheck and also because the time spent volunteering is done pro bono. But, there are many ways to easily counteract this, particularly because nurses possess a great deal of experience and knowledge that they can use to their advantage. Passive income streams are the best way for a nurse to offset the financial strain that volunteering abroad poses, all the while allowing them to indulge in their desires of traveling abroad! Keep reading to learn more about my ideas for passive income streams, along with suggestions on how to get started in your volunteering adventure, and more on why you really should jump at this life-changing opportunity.</a:t>
            </a:r>
          </a:p>
        </p:txBody>
      </p:sp>
    </p:spTree>
    <p:extLst>
      <p:ext uri="{BB962C8B-B14F-4D97-AF65-F5344CB8AC3E}">
        <p14:creationId xmlns:p14="http://schemas.microsoft.com/office/powerpoint/2010/main" val="19279807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7510"/>
        </a:solidFill>
        <a:effectLst/>
      </p:bgPr>
    </p:bg>
    <p:spTree>
      <p:nvGrpSpPr>
        <p:cNvPr id="1" name=""/>
        <p:cNvGrpSpPr/>
        <p:nvPr/>
      </p:nvGrpSpPr>
      <p:grpSpPr>
        <a:xfrm>
          <a:off x="0" y="0"/>
          <a:ext cx="0" cy="0"/>
          <a:chOff x="0" y="0"/>
          <a:chExt cx="0" cy="0"/>
        </a:xfrm>
      </p:grpSpPr>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7772400" cy="304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Box 3"/>
          <p:cNvSpPr txBox="1">
            <a:spLocks noChangeArrowheads="1"/>
          </p:cNvSpPr>
          <p:nvPr/>
        </p:nvSpPr>
        <p:spPr bwMode="auto">
          <a:xfrm>
            <a:off x="1400994" y="3597837"/>
            <a:ext cx="5328592" cy="3939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r>
              <a:rPr lang="en-US" sz="5000" b="1" dirty="0">
                <a:solidFill>
                  <a:schemeClr val="bg1"/>
                </a:solidFill>
                <a:latin typeface="+mj-lt"/>
              </a:rPr>
              <a:t>FINDING YOUR WAY THERE: REMOVING LIMITATIONS TO YOUR DREAMS</a:t>
            </a:r>
          </a:p>
        </p:txBody>
      </p:sp>
      <p:sp>
        <p:nvSpPr>
          <p:cNvPr id="10" name="TextBox 9"/>
          <p:cNvSpPr txBox="1"/>
          <p:nvPr/>
        </p:nvSpPr>
        <p:spPr>
          <a:xfrm>
            <a:off x="1392238" y="1512888"/>
            <a:ext cx="1653722" cy="606961"/>
          </a:xfrm>
          <a:prstGeom prst="rect">
            <a:avLst/>
          </a:prstGeom>
          <a:noFill/>
        </p:spPr>
        <p:txBody>
          <a:bodyPr wrap="none">
            <a:spAutoFit/>
          </a:bodyPr>
          <a:lstStyle/>
          <a:p>
            <a:pPr fontAlgn="auto">
              <a:lnSpc>
                <a:spcPct val="110000"/>
              </a:lnSpc>
              <a:spcBef>
                <a:spcPts val="0"/>
              </a:spcBef>
              <a:spcAft>
                <a:spcPts val="0"/>
              </a:spcAft>
              <a:defRPr/>
            </a:pPr>
            <a:r>
              <a:rPr lang="en-US" sz="3200" b="1" dirty="0">
                <a:solidFill>
                  <a:srgbClr val="333333"/>
                </a:solidFill>
                <a:latin typeface="+mj-lt"/>
                <a:ea typeface="+mn-ea"/>
                <a:cs typeface="Lato Black"/>
              </a:rPr>
              <a:t>SECTION</a:t>
            </a:r>
          </a:p>
        </p:txBody>
      </p:sp>
      <p:sp>
        <p:nvSpPr>
          <p:cNvPr id="11" name="TextBox 5"/>
          <p:cNvSpPr txBox="1">
            <a:spLocks noChangeArrowheads="1"/>
          </p:cNvSpPr>
          <p:nvPr/>
        </p:nvSpPr>
        <p:spPr bwMode="auto">
          <a:xfrm>
            <a:off x="2849432" y="1356792"/>
            <a:ext cx="393056" cy="6069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lnSpc>
                <a:spcPct val="110000"/>
              </a:lnSpc>
            </a:pPr>
            <a:r>
              <a:rPr lang="en-US" sz="3200" dirty="0">
                <a:solidFill>
                  <a:srgbClr val="FF7510"/>
                </a:solidFill>
                <a:latin typeface="+mj-lt"/>
                <a:cs typeface="Lato Regular"/>
              </a:rPr>
              <a:t>2</a:t>
            </a:r>
          </a:p>
        </p:txBody>
      </p:sp>
      <p:sp>
        <p:nvSpPr>
          <p:cNvPr id="15" name="Slide Number Placeholder 14"/>
          <p:cNvSpPr>
            <a:spLocks noGrp="1"/>
          </p:cNvSpPr>
          <p:nvPr>
            <p:ph type="sldNum" sz="quarter" idx="4294967295"/>
          </p:nvPr>
        </p:nvSpPr>
        <p:spPr>
          <a:xfrm>
            <a:off x="5326360" y="9322653"/>
            <a:ext cx="1813560" cy="535517"/>
          </a:xfrm>
        </p:spPr>
        <p:txBody>
          <a:bodyPr/>
          <a:lstStyle/>
          <a:p>
            <a:fld id="{270779AF-FBE4-CD49-8F70-C8E67A1E58E2}" type="slidenum">
              <a:rPr lang="en-US" smtClean="0"/>
              <a:t>7</a:t>
            </a:fld>
            <a:endParaRPr lang="en-US" dirty="0"/>
          </a:p>
        </p:txBody>
      </p:sp>
    </p:spTree>
    <p:extLst>
      <p:ext uri="{BB962C8B-B14F-4D97-AF65-F5344CB8AC3E}">
        <p14:creationId xmlns:p14="http://schemas.microsoft.com/office/powerpoint/2010/main" val="245283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ardrop 1"/>
          <p:cNvSpPr/>
          <p:nvPr/>
        </p:nvSpPr>
        <p:spPr>
          <a:xfrm rot="5400000">
            <a:off x="1134558" y="862834"/>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TextBox 2"/>
          <p:cNvSpPr txBox="1"/>
          <p:nvPr/>
        </p:nvSpPr>
        <p:spPr>
          <a:xfrm>
            <a:off x="1149896" y="1595236"/>
            <a:ext cx="5832648" cy="7294305"/>
          </a:xfrm>
          <a:prstGeom prst="rect">
            <a:avLst/>
          </a:prstGeom>
          <a:noFill/>
        </p:spPr>
        <p:txBody>
          <a:bodyPr wrap="square">
            <a:spAutoFit/>
          </a:bodyPr>
          <a:lstStyle/>
          <a:p>
            <a:r>
              <a:rPr lang="en-US" b="1" dirty="0"/>
              <a:t>	</a:t>
            </a:r>
          </a:p>
          <a:p>
            <a:r>
              <a:rPr lang="en-CA" dirty="0"/>
              <a:t>	The borderless nurse is one who is free of borders and without the kind of limitations that could restrict their potential. To be borderless is to live outside of the expectations of others, following your own path to accomplishing everything you can imagine or desire. To be borderless is to tackle new challenges and go on new adventures, to travel widely and freely—to live life to the fullest. The borderless nurse is not hindered by their profession but instead emboldened by it, allowing it to light a fire of passion within the heart rather than allow it to be an anchor keeping one locked in place. </a:t>
            </a:r>
            <a:endParaRPr lang="en-US" dirty="0"/>
          </a:p>
          <a:p>
            <a:r>
              <a:rPr lang="en-CA" dirty="0"/>
              <a:t>	</a:t>
            </a:r>
          </a:p>
          <a:p>
            <a:r>
              <a:rPr lang="en-CA" dirty="0"/>
              <a:t>	So what is stopping you from becoming borderless? Now is the time to make your life about more than just work. Push the expectations of others aside and take the first step towards accomplishing your dreams and living a life you may have only dreamt about before now. Expectations of others are nothing more than arbitrary and intangible boundaries set by people who don’t yet know your potential and haven’t a clue what you’re capable of accomplishing. There is no better time than now to show them. Now is the time to be unusual and different and limitless. Now is the time to be borderless.</a:t>
            </a:r>
            <a:endParaRPr lang="en-US" dirty="0"/>
          </a:p>
          <a:p>
            <a:r>
              <a:rPr lang="en-US" dirty="0"/>
              <a:t> </a:t>
            </a:r>
          </a:p>
          <a:p>
            <a:r>
              <a:rPr lang="en-US" dirty="0"/>
              <a:t> </a:t>
            </a:r>
          </a:p>
        </p:txBody>
      </p:sp>
      <p:sp>
        <p:nvSpPr>
          <p:cNvPr id="4" name="TextBox 3"/>
          <p:cNvSpPr txBox="1"/>
          <p:nvPr/>
        </p:nvSpPr>
        <p:spPr>
          <a:xfrm>
            <a:off x="1797968" y="1067271"/>
            <a:ext cx="5332715" cy="461665"/>
          </a:xfrm>
          <a:prstGeom prst="rect">
            <a:avLst/>
          </a:prstGeom>
          <a:noFill/>
        </p:spPr>
        <p:txBody>
          <a:bodyPr wrap="square">
            <a:spAutoFit/>
          </a:bodyPr>
          <a:lstStyle/>
          <a:p>
            <a:r>
              <a:rPr lang="en-US" sz="2400" b="1" dirty="0">
                <a:latin typeface="+mj-lt"/>
              </a:rPr>
              <a:t>SET YOUR BORDERLESS SELF FREE!</a:t>
            </a:r>
          </a:p>
        </p:txBody>
      </p:sp>
      <p:sp>
        <p:nvSpPr>
          <p:cNvPr id="5" name="Slide Number Placeholder 4"/>
          <p:cNvSpPr>
            <a:spLocks noGrp="1"/>
          </p:cNvSpPr>
          <p:nvPr>
            <p:ph type="sldNum" sz="quarter" idx="12"/>
          </p:nvPr>
        </p:nvSpPr>
        <p:spPr/>
        <p:txBody>
          <a:bodyPr/>
          <a:lstStyle/>
          <a:p>
            <a:fld id="{270779AF-FBE4-CD49-8F70-C8E67A1E58E2}" type="slidenum">
              <a:rPr lang="en-US" smtClean="0"/>
              <a:t>8</a:t>
            </a:fld>
            <a:endParaRPr lang="en-US"/>
          </a:p>
        </p:txBody>
      </p:sp>
    </p:spTree>
    <p:extLst>
      <p:ext uri="{BB962C8B-B14F-4D97-AF65-F5344CB8AC3E}">
        <p14:creationId xmlns:p14="http://schemas.microsoft.com/office/powerpoint/2010/main" val="12171377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70779AF-FBE4-CD49-8F70-C8E67A1E58E2}" type="slidenum">
              <a:rPr lang="en-US" smtClean="0"/>
              <a:pPr/>
              <a:t>9</a:t>
            </a:fld>
            <a:endParaRPr lang="en-US" dirty="0"/>
          </a:p>
        </p:txBody>
      </p:sp>
      <p:sp>
        <p:nvSpPr>
          <p:cNvPr id="3" name="TextBox 2"/>
          <p:cNvSpPr txBox="1"/>
          <p:nvPr/>
        </p:nvSpPr>
        <p:spPr>
          <a:xfrm>
            <a:off x="1149896" y="2364904"/>
            <a:ext cx="5688632" cy="4524315"/>
          </a:xfrm>
          <a:prstGeom prst="rect">
            <a:avLst/>
          </a:prstGeom>
          <a:noFill/>
        </p:spPr>
        <p:txBody>
          <a:bodyPr wrap="square" rtlCol="0">
            <a:spAutoFit/>
          </a:bodyPr>
          <a:lstStyle/>
          <a:p>
            <a:r>
              <a:rPr lang="en-US" dirty="0"/>
              <a:t> </a:t>
            </a:r>
          </a:p>
          <a:p>
            <a:r>
              <a:rPr lang="en-US" dirty="0"/>
              <a:t>	Not only can you be borderless by eschewing the limitations of stereotypes and the standard career plan but you can also become limitless from the inside when you expose your true potential in the service of others. Creating passive income streams—something that will be discussed shortly—will give you the financial freedom to explore your dreams and venture away from the stereotypical career path of the over-worked, under-appreciated nurse burdened by bureaucracy and burn out. But what is money without passion and satisfaction in life? In order to become truly borderless, you must explore your passions for helping others and seeing the world through volunteering.</a:t>
            </a:r>
          </a:p>
          <a:p>
            <a:r>
              <a:rPr lang="en-US" dirty="0"/>
              <a:t> </a:t>
            </a:r>
          </a:p>
          <a:p>
            <a:r>
              <a:rPr lang="en-US" dirty="0"/>
              <a:t> </a:t>
            </a:r>
          </a:p>
        </p:txBody>
      </p:sp>
      <p:sp>
        <p:nvSpPr>
          <p:cNvPr id="4" name="Rectangle 3"/>
          <p:cNvSpPr/>
          <p:nvPr/>
        </p:nvSpPr>
        <p:spPr>
          <a:xfrm>
            <a:off x="1702566" y="1550087"/>
            <a:ext cx="3525324" cy="461665"/>
          </a:xfrm>
          <a:prstGeom prst="rect">
            <a:avLst/>
          </a:prstGeom>
        </p:spPr>
        <p:txBody>
          <a:bodyPr wrap="none">
            <a:spAutoFit/>
          </a:bodyPr>
          <a:lstStyle/>
          <a:p>
            <a:r>
              <a:rPr lang="en-US" sz="2400" b="1" dirty="0">
                <a:latin typeface="+mj-lt"/>
              </a:rPr>
              <a:t>GIVE MORE TO GET MORE</a:t>
            </a:r>
          </a:p>
        </p:txBody>
      </p:sp>
      <p:sp>
        <p:nvSpPr>
          <p:cNvPr id="5" name="Teardrop 4"/>
          <p:cNvSpPr/>
          <p:nvPr/>
        </p:nvSpPr>
        <p:spPr>
          <a:xfrm rot="5400000">
            <a:off x="1154278" y="1317346"/>
            <a:ext cx="559557" cy="528882"/>
          </a:xfrm>
          <a:prstGeom prst="teardrop">
            <a:avLst/>
          </a:prstGeom>
          <a:solidFill>
            <a:srgbClr val="FF7510"/>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841322226"/>
      </p:ext>
    </p:extLst>
  </p:cSld>
  <p:clrMapOvr>
    <a:masterClrMapping/>
  </p:clrMapOvr>
</p:sld>
</file>

<file path=ppt/theme/theme1.xml><?xml version="1.0" encoding="utf-8"?>
<a:theme xmlns:a="http://schemas.openxmlformats.org/drawingml/2006/main" name="Office Theme">
  <a:themeElements>
    <a:clrScheme name="Custom 1">
      <a:dk1>
        <a:srgbClr val="292934"/>
      </a:dk1>
      <a:lt1>
        <a:srgbClr val="FFFFFF"/>
      </a:lt1>
      <a:dk2>
        <a:srgbClr val="D2680B"/>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1674</TotalTime>
  <Words>558</Words>
  <Application>Microsoft Macintosh PowerPoint</Application>
  <PresentationFormat>Custom</PresentationFormat>
  <Paragraphs>221</Paragraphs>
  <Slides>39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Hiragino Kaku Gothic ProN W6</vt:lpstr>
      <vt:lpstr>ＭＳ Ｐゴシック</vt:lpstr>
      <vt:lpstr>Arial</vt:lpstr>
      <vt:lpstr>Calibri</vt:lpstr>
      <vt:lpstr>Font</vt:lpstr>
      <vt:lpstr>Lato Black</vt:lpstr>
      <vt:lpstr>Lato Regular</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Contour Online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Sletcher</dc:creator>
  <cp:lastModifiedBy>Wilfredo Jr. Bernante</cp:lastModifiedBy>
  <cp:revision>78</cp:revision>
  <dcterms:created xsi:type="dcterms:W3CDTF">2016-06-24T10:26:44Z</dcterms:created>
  <dcterms:modified xsi:type="dcterms:W3CDTF">2019-03-23T11:54:21Z</dcterms:modified>
</cp:coreProperties>
</file>